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4" r:id="rId4"/>
    <p:sldId id="275" r:id="rId5"/>
    <p:sldId id="267" r:id="rId6"/>
    <p:sldId id="271" r:id="rId7"/>
    <p:sldId id="266" r:id="rId8"/>
    <p:sldId id="270" r:id="rId9"/>
    <p:sldId id="265" r:id="rId10"/>
    <p:sldId id="276" r:id="rId11"/>
    <p:sldId id="294" r:id="rId12"/>
    <p:sldId id="296" r:id="rId13"/>
    <p:sldId id="274" r:id="rId14"/>
    <p:sldId id="295" r:id="rId15"/>
    <p:sldId id="293" r:id="rId16"/>
    <p:sldId id="268" r:id="rId17"/>
    <p:sldId id="259" r:id="rId18"/>
    <p:sldId id="260" r:id="rId19"/>
    <p:sldId id="278" r:id="rId20"/>
    <p:sldId id="286" r:id="rId21"/>
    <p:sldId id="283" r:id="rId22"/>
    <p:sldId id="284" r:id="rId23"/>
    <p:sldId id="285" r:id="rId24"/>
    <p:sldId id="298" r:id="rId25"/>
    <p:sldId id="303" r:id="rId26"/>
    <p:sldId id="310" r:id="rId27"/>
    <p:sldId id="304" r:id="rId28"/>
    <p:sldId id="306" r:id="rId29"/>
    <p:sldId id="291" r:id="rId30"/>
    <p:sldId id="288" r:id="rId31"/>
    <p:sldId id="308" r:id="rId32"/>
    <p:sldId id="307" r:id="rId33"/>
    <p:sldId id="309" r:id="rId34"/>
    <p:sldId id="300" r:id="rId35"/>
    <p:sldId id="277" r:id="rId36"/>
    <p:sldId id="301" r:id="rId37"/>
    <p:sldId id="30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76614" autoAdjust="0"/>
  </p:normalViewPr>
  <p:slideViewPr>
    <p:cSldViewPr snapToGrid="0" snapToObjects="1">
      <p:cViewPr>
        <p:scale>
          <a:sx n="98" d="100"/>
          <a:sy n="98" d="100"/>
        </p:scale>
        <p:origin x="1448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A03D0-99AF-664F-AC9E-0AA1546A5B8D}" type="datetimeFigureOut">
              <a:rPr lang="en-US" smtClean="0"/>
              <a:pPr/>
              <a:t>12/11/15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8ACDD-6771-1045-B2CC-E810B95193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1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K3rGb2a4jk" TargetMode="External"/><Relationship Id="rId4" Type="http://schemas.openxmlformats.org/officeDocument/2006/relationships/hyperlink" Target="https://minecraft.net)/" TargetMode="External"/><Relationship Id="rId5" Type="http://schemas.openxmlformats.org/officeDocument/2006/relationships/hyperlink" Target="http://www.minecraft-crafting.net/" TargetMode="External"/><Relationship Id="rId6" Type="http://schemas.openxmlformats.org/officeDocument/2006/relationships/hyperlink" Target="http://minemum.com/minecraft-parent-problems" TargetMode="External"/><Relationship Id="rId7" Type="http://schemas.openxmlformats.org/officeDocument/2006/relationships/hyperlink" Target="https://studio.code.org/s/mc/stage/1/puzzle/1" TargetMode="External"/><Relationship Id="rId8" Type="http://schemas.openxmlformats.org/officeDocument/2006/relationships/hyperlink" Target="http://studio.code.org/flappy/" TargetMode="External"/><Relationship Id="rId9" Type="http://schemas.openxmlformats.org/officeDocument/2006/relationships/hyperlink" Target="http://studio.code.org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Hour of Code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σε Δημοτικά Σχολεία – Σημειώσεις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Δημήτρης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Ζεϊναλιπούρ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Τμήμα Πληροφορικής 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Πανεπιστήμιο Κύπρου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Περίοδος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Δευτέρα, 7 Δεκεμβρίου – Παρασκευή 11 Δεκεμβρίου, 2015 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Προκαταρτικά (Μεταφορά από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Email)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Pairing: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Instructor from CSUCY is accompanied by 1 Microsoft Employee (or Associated Employee) during the visits. The assignment and coordination with schools is carried out by Microsoft. The following table will emerge after Dec. 2: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Instructor1_Name, Instructor1_Phone, Instructor2, Instructor2_Phone,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School_Teacher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School_Teacher_Phone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School_Name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School_Address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]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Each Pair visits 1 school (or more Schools, based on the availability of pairs or persons - to be clarified with instructors by Microsoft). During each visit, 2 to 3 workshops should be anticipated (each lasting 1 hour).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Presentation: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CSUCY instructor delivers a short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Presentation (on the “Minecraft” game, which is FULLY translated in Greek).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Programming: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CSUCY instructor + Microsoft Employee (or Associated Employee) interactively help students with the programs as follows: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ask grade 1-3 students to play the “Minecraft” game (https://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/mc), based on the instructions we have in the presentation.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learn more about the Minecraft game itself see this video: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https://www.youtube.com/watch?v=uK3rGb2a4jk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interested more in the game download it (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https://minecraft.net)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use the following crafting combinations: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http://www.minecraft-crafting.net/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read this if you have kids: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http://minemum.com/minecraft-parent-problems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ask grades 4-6 students to play both the “Minecraft” game + 1 or 2 of of the other games (e.g.,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Starwars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or “Angry Birds” or “Frozen”)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Πριν την Παρουσίαση 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Ρυθμίζουμε τους πλοηγούς των Η/Υ στη διεύθυνση </a:t>
            </a:r>
            <a:r>
              <a:rPr 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https://studio.code.org/s/mc/stage/1/puzzle/1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Επιλέγουμε ΕΛΛΗΝΙΚΑ κάτω αριστερά στη σελίδα για να μετατραπεί το εκπαιδευτικό υλικό στα Ελληνικά  (ή το αφήνουμε ως έχει για τα αγγλόφωνα σχολεία)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Καλούμε τους μαθητές να καθίσουν κοντά στον πίνακα, εάν γίνεται, για να δουν τις διαφάνειες 1-19.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Εργαστήριο (από διαφάνεια 19)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Καλούμε τη δασκάλα να χωρίσει τους μαθητές σε ομάδες (ανάλογα με τη διαθεσιμότητα Η/Υ) - σε κάθε ομάδα να υπάρχει 1 παιδάκι που να γνωρίζει το ποντίκι και το πληκτρολόγιο.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Για  Α-Γ δημοτικού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~10 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Puzzles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του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Minecraft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βοηθώντας όλο το ακροατήριο παιχνίδι-παιχνίδι να προχωρήσει.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Ο χειριστής του Η/Υ να είναι διαφορετικό σε κάθε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puzzle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(κυκλικά)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Μέλημα μας είναι να μάθουν όλοι, όχι κάποιος συγκεκριμένα που έχει υπόβαθρο από άλλη πηγή.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Για Δ-ΣΤ δημοτικού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Όλα τα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Puzzles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βάσει της παρουσίασης. Επιπλέον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Puzzles 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ελεύθερα από το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Angry Birds, Frozen 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ή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Wars.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Ο χειριστής του Η/Υ να είναι διαφορετικό σε κάθε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puzzle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(κυκλικά)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Μέλημα μας είναι να μάθουν όλοι, όχι κάποιος συγκεκριμένα που έχει υπόβαθρο από άλλη πηγή.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Ο διδάσκοντας θα πρέπει να βοηθά τους μαθητές (σε μορφή εργαστηρίου με τη βοήθεια της δασκάλας ή του ατόμου της Microsoft), καλώντας τους να δοκιμάσουν διάφορες λύσεις σε κάθε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puzzle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(σημειώστε ότι αρκετά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puzzle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θέτουν ένα ανώτατο αριθμό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για να θεωρείται έγκυρη η λύση).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Μετά από λίγα λεπτά, ο διδάσκοντας καλεί κάποιο μαθητή στον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διαδραστικό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πίνακα για να επιλυθεί το παιχνίδι και να ενθαρρυνθεί η συμμετοχή όλων, να επιλυθούν απορίες, κτλ. Εάν δεν υπάρχει 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διαδραστικός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πίνακας απλά επισκεφθείτε μια-μια τις ομάδες (με τη βοήθεια της δασκάλας ή του ατόμου της Microsoft) για να δείτε ότι προχωράνε όλοι.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Δώστε έμφαση στη λογική του μοτίβου για να κατανοήσουν την έννοια της επανάληψης (Ποιο μοτίβο βλέπετε; Μαθαίνουν για μοτίβα στο σχολείο...)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Δώστε έμφαση στη λογική της κίνησης στο χώρο (πολλοί δεν ξεχωρίζουν το αριστερά από το δεξιά). Δοκιμάστε να παριστάνετε εσείς τον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  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ζητώντας τους τις οδηγίες για να κινηθείτε προς συγκεκριμένο στόχο (π.χ., μια καρέκλα, πόρτα, κτλ.) Τα πλακάκια του πατώματος είναι ιδιαίτερα χρήσιμα για αυτή την άσκηση.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μόνο σημείο που θα χρειαστούν το πληκτρολόγιο είναι για να εισάγουν τον «Αριθμό» στην επανάληψη. Στις μικρότερες τάξεις θα πρέπει να εξηγηθεί.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Όταν θα κάθονται μπροστά στους Η/Υ θα είναι δύσκολο να τους σταματήσετε όλους, επομένως πράξετε το μόνο για κάτι συγκεκριμένο (π.χ., για συζήτηση των 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loops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Αφήστε τις γρήγορες ομάδες να προχωρήσουν και να κάνουν λάθη (π.χ., στα 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loops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προτού τους σταματήσετε όλους για να τους εξηγήσετε αυτή την έννοια.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ΜΗΝ αναλωθείτε στη παρουσίαση. Τελειώστε τη γρήγορα για να έχουν την ευκαιρία να εξασκηθούν στους Η/Υ.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Όσοι τελειώσουν όλα τα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puzzles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μπορεί να ενθαρρυνθούν να παίξουν ελεύθερα με τα υπόλοιπα παιχνίδια ενώ ο διδάσκοντας βοηθά τους υπολοίπους να ολοκληρώσουν (δεν αναμένεται να υπάρχει χρόνος αλλά υπάρχει αυτή η επιλογή σε κάθε περίπτωση).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Όσοι θέλουν μπορούν να δοκιμάσουν το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Flappy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Bird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το οποίο κινείται προς 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event-based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προγραμματισμό παρά </a:t>
            </a:r>
            <a:r>
              <a:rPr lang="el-G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ακολουθιακό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προγραμματισμό (πάλι με τα πλακίδια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που καθιέρωσε το SCRATCH του ΜΙΤ).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http://studio.code.org/flappy/</a:t>
            </a:r>
            <a:r>
              <a:rPr lang="el-G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ή κάποιο άλλο από το </a:t>
            </a:r>
            <a:r>
              <a:rPr lang="el-G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studio.code.org</a:t>
            </a:r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l-G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Ζητήστε από τη δασκάλα να περάσει το URL του παιχνιδιού στο έντυπο της ημέρας, έτσι ώστε να συνεχίσουν στο σπίτι τα παιχνίδια και να εκτυπώσουν επίσης εκεί το πιστοποιητικό.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8ACDD-6771-1045-B2CC-E810B95193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8ACDD-6771-1045-B2CC-E810B951932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7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E2FC-A1E5-4132-B389-B7E4E0CCCE0F}" type="datetime1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4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155B-1AAD-4CB1-A314-28D3ABAABEC8}" type="datetime1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01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A4EF7-E276-403A-B0B4-CC4CF41E4D45}" type="datetime1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0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1139E-741D-4125-B0E8-E09CEFA26B04}" type="datetime1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36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16F0-51E2-429C-BB8C-D3A038799C39}" type="datetime1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79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2283E-D31E-4721-9D71-3DEB77CF1353}" type="datetime1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8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96E6-5F3B-4CB8-B1BB-DBD691758E63}" type="datetime1">
              <a:rPr lang="en-US" smtClean="0"/>
              <a:t>12/11/15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1DC0-0A73-4F16-8D91-953F75BBCF98}" type="datetime1">
              <a:rPr lang="en-US" smtClean="0"/>
              <a:t>12/11/15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B63CF-ABB1-4AE5-AFEB-B86E6FC604A2}" type="datetime1">
              <a:rPr lang="en-US" smtClean="0"/>
              <a:t>12/11/15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38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DCE-F10D-4A0D-8713-D35B3E7CD9BE}" type="datetime1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1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EE3EB-E5AD-415B-AD64-1D5CA9ECB9AC}" type="datetime1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2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8ECC6-475E-4EC0-A83E-90EA74928F64}" type="datetime1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B7C5F-D664-704E-90C4-5D1B6A768A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8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hyperlink" Target="https://code.org/mc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tiff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30.tiff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Relationship Id="rId3" Type="http://schemas.openxmlformats.org/officeDocument/2006/relationships/image" Target="../media/image5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Relationship Id="rId3" Type="http://schemas.openxmlformats.org/officeDocument/2006/relationships/image" Target="../media/image6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Relationship Id="rId3" Type="http://schemas.openxmlformats.org/officeDocument/2006/relationships/image" Target="../media/image6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image" Target="../media/image6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Relationship Id="rId3" Type="http://schemas.openxmlformats.org/officeDocument/2006/relationships/image" Target="../media/image6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Relationship Id="rId3" Type="http://schemas.openxmlformats.org/officeDocument/2006/relationships/image" Target="../media/image6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Relationship Id="rId3" Type="http://schemas.openxmlformats.org/officeDocument/2006/relationships/image" Target="../media/image7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Relationship Id="rId3" Type="http://schemas.openxmlformats.org/officeDocument/2006/relationships/image" Target="../media/image7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hyperlink" Target="https://code.org/mc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tiff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280" y="-5224"/>
            <a:ext cx="1923863" cy="765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115" y="55735"/>
            <a:ext cx="2058737" cy="743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92201"/>
            <a:ext cx="7772400" cy="1803400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Arial" pitchFamily="34" charset="0"/>
                <a:cs typeface="Arial" pitchFamily="34" charset="0"/>
              </a:rPr>
              <a:t>H </a:t>
            </a:r>
            <a:r>
              <a:rPr lang="el-GR" sz="6000" dirty="0" smtClean="0">
                <a:latin typeface="Arial" pitchFamily="34" charset="0"/>
                <a:cs typeface="Arial" pitchFamily="34" charset="0"/>
              </a:rPr>
              <a:t>Ώρα του Κώδικα</a:t>
            </a:r>
            <a:endParaRPr lang="en-US" sz="6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1" y="3086101"/>
            <a:ext cx="5180262" cy="2693190"/>
          </a:xfrm>
        </p:spPr>
        <p:txBody>
          <a:bodyPr>
            <a:normAutofit fontScale="85000" lnSpcReduction="20000"/>
          </a:bodyPr>
          <a:lstStyle/>
          <a:p>
            <a:r>
              <a:rPr lang="el-GR" sz="3600" dirty="0" smtClean="0">
                <a:solidFill>
                  <a:schemeClr val="tx1"/>
                </a:solidFill>
                <a:latin typeface="Arial"/>
                <a:cs typeface="Arial"/>
              </a:rPr>
              <a:t>Δημήτρης Ζεϊναλιπούρ</a:t>
            </a:r>
          </a:p>
          <a:p>
            <a:endParaRPr lang="el-GR" sz="28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l-GR" sz="2800" dirty="0" smtClean="0">
                <a:solidFill>
                  <a:schemeClr val="tx1"/>
                </a:solidFill>
                <a:latin typeface="Arial"/>
                <a:cs typeface="Arial"/>
              </a:rPr>
              <a:t>Τμήμα Πληροφορικής</a:t>
            </a:r>
            <a:endParaRPr lang="el-GR" sz="28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l-GR" sz="2800" dirty="0">
                <a:latin typeface="Arial"/>
                <a:cs typeface="Arial"/>
              </a:rPr>
              <a:t>Πανεπιστήμιο </a:t>
            </a:r>
            <a:r>
              <a:rPr lang="el-GR" sz="2800" dirty="0" smtClean="0">
                <a:latin typeface="Arial"/>
                <a:cs typeface="Arial"/>
              </a:rPr>
              <a:t>Κύπρου</a:t>
            </a:r>
          </a:p>
          <a:p>
            <a:endParaRPr lang="el-GR" sz="2800" dirty="0">
              <a:latin typeface="Arial"/>
              <a:cs typeface="Arial"/>
            </a:endParaRPr>
          </a:p>
          <a:p>
            <a:pPr lvl="0"/>
            <a:r>
              <a:rPr lang="el-GR" sz="2800" dirty="0" smtClean="0">
                <a:latin typeface="Arial"/>
                <a:cs typeface="Arial"/>
              </a:rPr>
              <a:t>Συνοδευτικό Υλικό για </a:t>
            </a:r>
            <a:r>
              <a:rPr lang="en-US" sz="2800" u="sng" dirty="0" smtClean="0">
                <a:latin typeface="Arial"/>
                <a:cs typeface="Arial"/>
                <a:hlinkClick r:id="rId5"/>
              </a:rPr>
              <a:t>https://code.org/mc</a:t>
            </a:r>
            <a:endParaRPr lang="el-GR" sz="2800" u="sng" dirty="0" smtClean="0">
              <a:latin typeface="Arial"/>
              <a:cs typeface="Arial"/>
            </a:endParaRPr>
          </a:p>
          <a:p>
            <a:pPr lvl="0"/>
            <a:endParaRPr lang="el-GR" sz="2800" u="sng" dirty="0" smtClean="0">
              <a:latin typeface="Arial"/>
              <a:cs typeface="Arial"/>
            </a:endParaRPr>
          </a:p>
          <a:p>
            <a:pPr lvl="0"/>
            <a:endParaRPr lang="el-GR" sz="2800" u="sng" dirty="0">
              <a:latin typeface="Arial"/>
              <a:cs typeface="Arial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17" y="127879"/>
            <a:ext cx="1153584" cy="1153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6110570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 smtClean="0">
                <a:latin typeface="Arial"/>
                <a:cs typeface="Arial"/>
              </a:rPr>
              <a:t>10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l-GR" sz="2000" dirty="0" smtClean="0">
                <a:latin typeface="Arial"/>
                <a:cs typeface="Arial"/>
              </a:rPr>
              <a:t>Δεκεμβρίου 2015, </a:t>
            </a:r>
            <a:r>
              <a:rPr lang="en-US" sz="2000" dirty="0" smtClean="0">
                <a:latin typeface="Arial"/>
                <a:cs typeface="Arial"/>
              </a:rPr>
              <a:t>E</a:t>
            </a:r>
            <a:r>
              <a:rPr lang="el-GR" sz="2000" dirty="0" smtClean="0">
                <a:latin typeface="Arial"/>
                <a:cs typeface="Arial"/>
              </a:rPr>
              <a:t>’ Δημοτικό Σχολείο </a:t>
            </a:r>
            <a:r>
              <a:rPr lang="el-GR" sz="2000" dirty="0" err="1" smtClean="0">
                <a:latin typeface="Arial"/>
                <a:cs typeface="Arial"/>
              </a:rPr>
              <a:t>Αγλαντζιάς</a:t>
            </a:r>
            <a:r>
              <a:rPr lang="el-GR" sz="2000" dirty="0" smtClean="0">
                <a:latin typeface="Arial"/>
                <a:cs typeface="Arial"/>
              </a:rPr>
              <a:t>, Λευκωσία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320" y="3570679"/>
            <a:ext cx="2075648" cy="1814121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3349" y="3600449"/>
            <a:ext cx="1847304" cy="183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5911" y="2088445"/>
            <a:ext cx="8094132" cy="3968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05823" y="2088445"/>
            <a:ext cx="1685398" cy="1567749"/>
          </a:xfrm>
          <a:prstGeom prst="rect">
            <a:avLst/>
          </a:prstGeom>
        </p:spPr>
      </p:pic>
      <p:sp>
        <p:nvSpPr>
          <p:cNvPr id="16" name="Oval Callout 15"/>
          <p:cNvSpPr/>
          <p:nvPr/>
        </p:nvSpPr>
        <p:spPr>
          <a:xfrm>
            <a:off x="172155" y="202307"/>
            <a:ext cx="8540044" cy="1505137"/>
          </a:xfrm>
          <a:prstGeom prst="wedgeEllipseCallout">
            <a:avLst>
              <a:gd name="adj1" fmla="val 32395"/>
              <a:gd name="adj2" fmla="val 10311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000">
                <a:latin typeface="Arial"/>
                <a:cs typeface="Arial"/>
              </a:rPr>
              <a:t>Ποιος ξέρει το όνομα του πιο κάτω παιχνιδιού</a:t>
            </a:r>
            <a:r>
              <a:rPr lang="en-US" sz="4000" dirty="0">
                <a:latin typeface="Arial"/>
                <a:cs typeface="Arial"/>
              </a:rPr>
              <a:t>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606" y="5409495"/>
            <a:ext cx="6261100" cy="1295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2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>
          <a:xfrm>
            <a:off x="132522" y="1"/>
            <a:ext cx="8898587" cy="378713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Το </a:t>
            </a:r>
            <a:r>
              <a:rPr lang="en-US" sz="3200" b="1" dirty="0" smtClean="0">
                <a:solidFill>
                  <a:schemeClr val="tx1"/>
                </a:solidFill>
                <a:latin typeface="Arial"/>
                <a:cs typeface="Arial"/>
              </a:rPr>
              <a:t>Minecraft</a:t>
            </a:r>
            <a:r>
              <a:rPr lang="en-US" sz="3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είναι ένα παιχνίδι</a:t>
            </a:r>
            <a:r>
              <a:rPr lang="en-US" sz="32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στο οποίο </a:t>
            </a:r>
            <a:r>
              <a:rPr lang="el-GR" sz="3200" b="1" dirty="0" smtClean="0">
                <a:solidFill>
                  <a:schemeClr val="tx1"/>
                </a:solidFill>
                <a:latin typeface="Arial"/>
                <a:cs typeface="Arial"/>
              </a:rPr>
              <a:t>συλλέγετε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 διάφορες </a:t>
            </a:r>
            <a:r>
              <a:rPr lang="el-GR" sz="3200" b="1" dirty="0" smtClean="0">
                <a:solidFill>
                  <a:schemeClr val="tx1"/>
                </a:solidFill>
                <a:latin typeface="Arial"/>
                <a:cs typeface="Arial"/>
              </a:rPr>
              <a:t>πρώτες ύλες 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(ξύλο, πέτρα, τροφή, κτλ.) για να φτιάξετε ότι </a:t>
            </a:r>
            <a:r>
              <a:rPr lang="el-GR" sz="3200" b="1" dirty="0" smtClean="0">
                <a:solidFill>
                  <a:schemeClr val="tx1"/>
                </a:solidFill>
                <a:latin typeface="Arial"/>
                <a:cs typeface="Arial"/>
              </a:rPr>
              <a:t>φανταστείτε 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και να </a:t>
            </a:r>
            <a:r>
              <a:rPr lang="el-GR" sz="3200" b="1" dirty="0" smtClean="0">
                <a:solidFill>
                  <a:schemeClr val="tx1"/>
                </a:solidFill>
                <a:latin typeface="Arial"/>
                <a:cs typeface="Arial"/>
              </a:rPr>
              <a:t>επιβιώσετε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 από τα </a:t>
            </a:r>
            <a:r>
              <a:rPr lang="el-GR" sz="3200" b="1" dirty="0" smtClean="0">
                <a:solidFill>
                  <a:schemeClr val="tx1"/>
                </a:solidFill>
                <a:latin typeface="Arial"/>
                <a:cs typeface="Arial"/>
              </a:rPr>
              <a:t>τέρατα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29" y="4131028"/>
            <a:ext cx="2295940" cy="2139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36" y="3962399"/>
            <a:ext cx="2250723" cy="19642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6454" y="5926667"/>
            <a:ext cx="191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mtClean="0">
                <a:solidFill>
                  <a:srgbClr val="FF0000"/>
                </a:solidFill>
              </a:rPr>
              <a:t>Συλλογή Ξύλου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3517" y="6244830"/>
            <a:ext cx="239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rgbClr val="FF0000"/>
                </a:solidFill>
              </a:rPr>
              <a:t>Δημιουργία Εργαλείου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61" y="3962399"/>
            <a:ext cx="2526803" cy="22972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09561" y="6293557"/>
            <a:ext cx="239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 smtClean="0">
                <a:solidFill>
                  <a:srgbClr val="FF0000"/>
                </a:solidFill>
              </a:rPr>
              <a:t>Κτίσιμο Σπιτιού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75467" y="5190067"/>
            <a:ext cx="464241" cy="105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727898" y="5173629"/>
            <a:ext cx="464241" cy="105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749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86366" y="3642114"/>
            <a:ext cx="2117199" cy="1969408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508000" y="444500"/>
            <a:ext cx="6383333" cy="3197614"/>
          </a:xfrm>
          <a:prstGeom prst="wedgeEllipseCallout">
            <a:avLst>
              <a:gd name="adj1" fmla="val 27657"/>
              <a:gd name="adj2" fmla="val 697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000" dirty="0" smtClean="0">
                <a:latin typeface="Arial"/>
                <a:cs typeface="Arial"/>
              </a:rPr>
              <a:t>Πάμε με κάποια παραδείγματα να καταλάβουμε τι είναι ο κώδικας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3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34667" y="1508724"/>
            <a:ext cx="2462245" cy="2290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7" y="1295506"/>
            <a:ext cx="3582472" cy="24366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35642" y="4371726"/>
            <a:ext cx="2194974" cy="2129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31251" y="4372148"/>
            <a:ext cx="2194974" cy="2129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8133" y="220133"/>
            <a:ext cx="7924800" cy="10156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6000" dirty="0" smtClean="0">
                <a:latin typeface="Arial"/>
                <a:cs typeface="Arial"/>
              </a:rPr>
              <a:t>Πλησίασε το Πρόβατο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24981" y="2635045"/>
            <a:ext cx="3159938" cy="16934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026225" y="4371726"/>
            <a:ext cx="2194974" cy="2129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098120" y="3234812"/>
            <a:ext cx="3156182" cy="1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39067" y="3501281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latin typeface="Arial"/>
                <a:cs typeface="Arial"/>
              </a:rPr>
              <a:t>Αποτέλεσμα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72344" y="4532180"/>
            <a:ext cx="1191860" cy="1839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302" y="4532180"/>
            <a:ext cx="1524000" cy="177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567" y="1694990"/>
            <a:ext cx="3594100" cy="81882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0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 flipH="1">
            <a:off x="4813300" y="4633780"/>
            <a:ext cx="1191860" cy="1839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13300" y="1795040"/>
            <a:ext cx="1181100" cy="1098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596073"/>
            <a:ext cx="1871133" cy="16551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05542" y="4473326"/>
            <a:ext cx="2194974" cy="2129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01151" y="4473748"/>
            <a:ext cx="2194974" cy="2129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8133" y="220133"/>
            <a:ext cx="7924800" cy="10156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6000" dirty="0" smtClean="0">
                <a:latin typeface="Arial"/>
                <a:cs typeface="Arial"/>
              </a:rPr>
              <a:t>Κούρεψε το Πρόβατο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96125" y="4473326"/>
            <a:ext cx="2194974" cy="2129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42244" y="4633780"/>
            <a:ext cx="1191860" cy="1839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702" y="2513810"/>
            <a:ext cx="1524000" cy="177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496125" y="2344367"/>
            <a:ext cx="2194974" cy="2129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57679" y="1370974"/>
            <a:ext cx="2632670" cy="2058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987" y="2513810"/>
            <a:ext cx="1524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13300" y="4633780"/>
            <a:ext cx="1191860" cy="18394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32514" y="4633780"/>
            <a:ext cx="1191860" cy="183941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944979" y="1807740"/>
            <a:ext cx="2632670" cy="36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44979" y="2213187"/>
            <a:ext cx="2632670" cy="36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44979" y="2577147"/>
            <a:ext cx="2632670" cy="363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44979" y="2941106"/>
            <a:ext cx="2632670" cy="4878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32514" y="4681562"/>
            <a:ext cx="1095486" cy="179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0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8133" y="220133"/>
            <a:ext cx="7924800" cy="10156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6000" dirty="0" smtClean="0">
                <a:latin typeface="Arial"/>
                <a:cs typeface="Arial"/>
              </a:rPr>
              <a:t>Πρόγραμμα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8983" y="1913418"/>
            <a:ext cx="750394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 smtClean="0">
                <a:latin typeface="Arial"/>
                <a:cs typeface="Arial"/>
              </a:rPr>
              <a:t>Δώστε μου </a:t>
            </a:r>
            <a:r>
              <a:rPr lang="el-GR" sz="3600" b="1" dirty="0" smtClean="0">
                <a:latin typeface="Arial"/>
                <a:cs typeface="Arial"/>
              </a:rPr>
              <a:t>εντολές (μπροστά, αριστερά, δεξιά) </a:t>
            </a:r>
            <a:r>
              <a:rPr lang="el-GR" sz="3600" dirty="0" smtClean="0">
                <a:latin typeface="Arial"/>
                <a:cs typeface="Arial"/>
              </a:rPr>
              <a:t>για να φτάσω </a:t>
            </a:r>
            <a:r>
              <a:rPr lang="el-GR" sz="3600" b="1" dirty="0" smtClean="0">
                <a:latin typeface="Arial"/>
                <a:cs typeface="Arial"/>
              </a:rPr>
              <a:t>στη πόρτα.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8983" y="3687901"/>
            <a:ext cx="75039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l-GR" sz="3600" dirty="0">
              <a:latin typeface="Arial"/>
              <a:cs typeface="Arial"/>
            </a:endParaRPr>
          </a:p>
          <a:p>
            <a:r>
              <a:rPr lang="el-GR" sz="3600" dirty="0">
                <a:latin typeface="Arial"/>
                <a:cs typeface="Arial"/>
              </a:rPr>
              <a:t>Δώστε μου </a:t>
            </a:r>
            <a:r>
              <a:rPr lang="el-GR" sz="3600" b="1" dirty="0">
                <a:latin typeface="Arial"/>
                <a:cs typeface="Arial"/>
              </a:rPr>
              <a:t>εντολές (μπροστά, αριστερά, δεξιά) </a:t>
            </a:r>
            <a:r>
              <a:rPr lang="el-GR" sz="3600" dirty="0">
                <a:latin typeface="Arial"/>
                <a:cs typeface="Arial"/>
              </a:rPr>
              <a:t>για να φτάσω </a:t>
            </a:r>
            <a:r>
              <a:rPr lang="el-GR" sz="3600" b="1" dirty="0">
                <a:latin typeface="Arial"/>
                <a:cs typeface="Arial"/>
              </a:rPr>
              <a:t>κοντά σας</a:t>
            </a:r>
            <a:r>
              <a:rPr lang="en-US" sz="3600" b="1" dirty="0">
                <a:latin typeface="Arial"/>
                <a:cs typeface="Arial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27" y="2586562"/>
            <a:ext cx="4826001" cy="2629413"/>
          </a:xfrm>
          <a:prstGeom prst="rect">
            <a:avLst/>
          </a:prstGeom>
        </p:spPr>
      </p:pic>
      <p:sp>
        <p:nvSpPr>
          <p:cNvPr id="5" name="Up Ribbon 4"/>
          <p:cNvSpPr/>
          <p:nvPr/>
        </p:nvSpPr>
        <p:spPr>
          <a:xfrm>
            <a:off x="491065" y="287869"/>
            <a:ext cx="8382001" cy="2078564"/>
          </a:xfrm>
          <a:prstGeom prst="ribbon2">
            <a:avLst>
              <a:gd name="adj1" fmla="val 17354"/>
              <a:gd name="adj2" fmla="val 708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200" dirty="0" smtClean="0">
                <a:latin typeface="Arial"/>
                <a:cs typeface="Arial"/>
              </a:rPr>
              <a:t>Αυτή τη βδομάδα </a:t>
            </a:r>
            <a:r>
              <a:rPr lang="el-GR" sz="3200" b="1" dirty="0" smtClean="0">
                <a:latin typeface="Arial"/>
                <a:cs typeface="Arial"/>
              </a:rPr>
              <a:t>10</a:t>
            </a:r>
            <a:r>
              <a:rPr lang="en-US" sz="3200" b="1" dirty="0" smtClean="0">
                <a:latin typeface="Arial"/>
                <a:cs typeface="Arial"/>
              </a:rPr>
              <a:t>0</a:t>
            </a:r>
            <a:r>
              <a:rPr lang="el-GR" sz="3200" b="1" dirty="0" smtClean="0">
                <a:latin typeface="Arial"/>
                <a:cs typeface="Arial"/>
              </a:rPr>
              <a:t>.000.000</a:t>
            </a:r>
            <a:r>
              <a:rPr lang="en-US" sz="3200" b="1" dirty="0" smtClean="0">
                <a:latin typeface="Arial"/>
                <a:cs typeface="Arial"/>
              </a:rPr>
              <a:t>*</a:t>
            </a:r>
            <a:r>
              <a:rPr lang="el-GR" sz="3200" dirty="0" smtClean="0">
                <a:latin typeface="Arial"/>
                <a:cs typeface="Arial"/>
              </a:rPr>
              <a:t> </a:t>
            </a:r>
            <a:r>
              <a:rPr lang="el-GR" sz="3200" b="1" dirty="0" smtClean="0">
                <a:latin typeface="Arial"/>
                <a:cs typeface="Arial"/>
              </a:rPr>
              <a:t>παιδιά</a:t>
            </a:r>
            <a:r>
              <a:rPr lang="el-GR" sz="3200" dirty="0" smtClean="0">
                <a:latin typeface="Arial"/>
                <a:cs typeface="Arial"/>
              </a:rPr>
              <a:t> σαν εσάς θα μάθουν να </a:t>
            </a:r>
            <a:r>
              <a:rPr lang="el-GR" sz="3200" b="1" dirty="0" smtClean="0">
                <a:latin typeface="Arial"/>
                <a:cs typeface="Arial"/>
              </a:rPr>
              <a:t>προγραμματίζουν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8927" y="5459617"/>
            <a:ext cx="5994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/>
                <a:cs typeface="Arial"/>
              </a:rPr>
              <a:t>* </a:t>
            </a:r>
            <a:r>
              <a:rPr lang="el-GR" sz="2800" b="1" dirty="0" smtClean="0">
                <a:latin typeface="Arial"/>
                <a:cs typeface="Arial"/>
              </a:rPr>
              <a:t>1</a:t>
            </a:r>
            <a:r>
              <a:rPr lang="en-US" sz="2800" b="1" dirty="0" smtClean="0">
                <a:latin typeface="Arial"/>
                <a:cs typeface="Arial"/>
              </a:rPr>
              <a:t>0</a:t>
            </a:r>
            <a:r>
              <a:rPr lang="el-GR" sz="2800" b="1" dirty="0" smtClean="0">
                <a:latin typeface="Arial"/>
                <a:cs typeface="Arial"/>
              </a:rPr>
              <a:t>0,000,000</a:t>
            </a:r>
            <a:r>
              <a:rPr lang="en-US" sz="2800" b="1" dirty="0" smtClean="0">
                <a:latin typeface="Arial"/>
                <a:cs typeface="Arial"/>
              </a:rPr>
              <a:t> =</a:t>
            </a:r>
            <a:r>
              <a:rPr lang="el-GR" sz="2800" dirty="0" smtClean="0">
                <a:latin typeface="Arial"/>
                <a:cs typeface="Arial"/>
              </a:rPr>
              <a:t> </a:t>
            </a:r>
            <a:r>
              <a:rPr lang="en-US" sz="2800" b="1" dirty="0" smtClean="0">
                <a:latin typeface="Arial"/>
                <a:cs typeface="Arial"/>
              </a:rPr>
              <a:t>100 </a:t>
            </a:r>
            <a:r>
              <a:rPr lang="el-GR" sz="2800" b="1" dirty="0" smtClean="0">
                <a:latin typeface="Arial"/>
                <a:cs typeface="Arial"/>
              </a:rPr>
              <a:t>φορές </a:t>
            </a:r>
            <a:r>
              <a:rPr lang="el-GR" sz="2800" dirty="0" smtClean="0">
                <a:latin typeface="Arial"/>
                <a:cs typeface="Arial"/>
              </a:rPr>
              <a:t>ΟΛΟΣ ο  </a:t>
            </a:r>
            <a:r>
              <a:rPr lang="el-GR" sz="2800" dirty="0" err="1" smtClean="0">
                <a:latin typeface="Arial"/>
                <a:cs typeface="Arial"/>
              </a:rPr>
              <a:t>ο</a:t>
            </a:r>
            <a:r>
              <a:rPr lang="el-GR" sz="2800" dirty="0" smtClean="0">
                <a:latin typeface="Arial"/>
                <a:cs typeface="Arial"/>
              </a:rPr>
              <a:t> πληθυσμός της Κύπρου!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26" y="5200415"/>
            <a:ext cx="2167467" cy="1441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126" y="2586562"/>
            <a:ext cx="2675467" cy="267546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12404465" y="8738712"/>
            <a:ext cx="0" cy="1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2404465" y="8313427"/>
            <a:ext cx="603849" cy="244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758812" y="9983534"/>
            <a:ext cx="793630" cy="59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017976" y="10524919"/>
            <a:ext cx="123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οδηγίες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898163" y="7956327"/>
            <a:ext cx="17253" cy="275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251553" y="10766745"/>
            <a:ext cx="160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εργαλεία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882239" y="6990168"/>
            <a:ext cx="25879" cy="2342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105861" y="9557351"/>
            <a:ext cx="216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Χώρος εργασίας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9204" y="1095427"/>
            <a:ext cx="291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latin typeface="Arial"/>
                <a:cs typeface="Arial"/>
              </a:rPr>
              <a:t>Αποτέλεσμα (Πίνακας)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9905" y="1095696"/>
            <a:ext cx="264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latin typeface="Arial"/>
                <a:cs typeface="Arial"/>
              </a:rPr>
              <a:t>Εντολές</a:t>
            </a:r>
            <a:r>
              <a:rPr lang="en-US" b="1" dirty="0" smtClean="0">
                <a:latin typeface="Arial"/>
                <a:cs typeface="Arial"/>
              </a:rPr>
              <a:t> (</a:t>
            </a:r>
            <a:r>
              <a:rPr lang="el-GR" b="1" dirty="0" smtClean="0">
                <a:latin typeface="Arial"/>
                <a:cs typeface="Arial"/>
              </a:rPr>
              <a:t>Κασετίνα)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52530" y="1116595"/>
            <a:ext cx="3691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 smtClean="0">
                <a:latin typeface="Arial"/>
                <a:cs typeface="Arial"/>
              </a:rPr>
              <a:t>Πρόγραμμα (Τετράδιο)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203" y="4174605"/>
            <a:ext cx="3770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 smtClean="0">
                <a:latin typeface="Arial"/>
                <a:cs typeface="Arial"/>
              </a:rPr>
              <a:t>Εκτέλεση Προγράμματος 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9203" y="5168436"/>
            <a:ext cx="474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 smtClean="0">
                <a:latin typeface="Arial"/>
                <a:cs typeface="Arial"/>
              </a:rPr>
              <a:t>Οδηγίες (Δασκάλα ή Δάσκαλος)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8133" y="220133"/>
            <a:ext cx="7924800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4400" dirty="0" smtClean="0">
                <a:latin typeface="Arial"/>
                <a:cs typeface="Arial"/>
              </a:rPr>
              <a:t>«Συγγραφή» Προγραμμάτων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2530" y="4612673"/>
            <a:ext cx="1867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 smtClean="0">
                <a:latin typeface="Arial"/>
                <a:cs typeface="Arial"/>
              </a:rPr>
              <a:t>Πρόοδος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253" y="1526681"/>
            <a:ext cx="2087261" cy="2055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10" y="4552324"/>
            <a:ext cx="1877860" cy="603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530" y="5012783"/>
            <a:ext cx="2936091" cy="47612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013" y="1526681"/>
            <a:ext cx="3328594" cy="3085992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6449168" y="1464759"/>
            <a:ext cx="529707" cy="551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978875" y="1831330"/>
            <a:ext cx="125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Κινήσεις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9203" y="5568546"/>
            <a:ext cx="47434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5010" y="1464759"/>
            <a:ext cx="2382671" cy="258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3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4" grpId="0"/>
      <p:bldP spid="26" grpId="0"/>
      <p:bldP spid="30" grpId="0"/>
      <p:bldP spid="31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1" y="156424"/>
            <a:ext cx="1390191" cy="1545376"/>
          </a:xfrm>
          <a:prstGeom prst="rect">
            <a:avLst/>
          </a:prstGeom>
        </p:spPr>
      </p:pic>
      <p:sp>
        <p:nvSpPr>
          <p:cNvPr id="19" name="Oval Callout 18"/>
          <p:cNvSpPr/>
          <p:nvPr/>
        </p:nvSpPr>
        <p:spPr>
          <a:xfrm>
            <a:off x="3302840" y="156423"/>
            <a:ext cx="5621024" cy="1545377"/>
          </a:xfrm>
          <a:prstGeom prst="wedgeEllipseCallout">
            <a:avLst>
              <a:gd name="adj1" fmla="val -78083"/>
              <a:gd name="adj2" fmla="val -23724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800" dirty="0" smtClean="0">
                <a:latin typeface="Arial"/>
                <a:cs typeface="Arial"/>
              </a:rPr>
              <a:t>Όταν τρέξεις το πρόγραμμα</a:t>
            </a:r>
            <a:r>
              <a:rPr lang="en-US" sz="2800" dirty="0" smtClean="0">
                <a:latin typeface="Arial"/>
                <a:cs typeface="Arial"/>
              </a:rPr>
              <a:t>/</a:t>
            </a:r>
            <a:r>
              <a:rPr lang="el-GR" sz="2800" dirty="0" smtClean="0">
                <a:latin typeface="Arial"/>
                <a:cs typeface="Arial"/>
              </a:rPr>
              <a:t>παζλ θα δεις εάν είναι σωστό!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39" y="1807986"/>
            <a:ext cx="4541274" cy="1492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940" y="5233734"/>
            <a:ext cx="4541272" cy="1548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5713" y="5386445"/>
            <a:ext cx="1170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7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5713" y="2010865"/>
            <a:ext cx="1170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00B050"/>
                </a:solidFill>
                <a:sym typeface="Wingdings" pitchFamily="2" charset="2"/>
              </a:rPr>
              <a:t></a:t>
            </a:r>
            <a:endParaRPr lang="en-US" sz="7200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937" y="3508856"/>
            <a:ext cx="4541275" cy="1502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25713" y="3508856"/>
            <a:ext cx="2293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</a:t>
            </a:r>
            <a:endParaRPr lang="en-US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1276" y="4532330"/>
            <a:ext cx="2298151" cy="328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64122" y="3660308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 smtClean="0">
                <a:solidFill>
                  <a:schemeClr val="accent6">
                    <a:lumMod val="50000"/>
                  </a:schemeClr>
                </a:solidFill>
              </a:rPr>
              <a:t>Μπορείς να βρεις λύση με λιγότερα μπλοκ</a:t>
            </a:r>
            <a:r>
              <a:rPr lang="en-US" i="1" dirty="0" smtClean="0">
                <a:solidFill>
                  <a:schemeClr val="accent6">
                    <a:lumMod val="50000"/>
                  </a:schemeClr>
                </a:solidFill>
              </a:rPr>
              <a:t>;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122" y="201086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 smtClean="0">
                <a:solidFill>
                  <a:srgbClr val="00B050"/>
                </a:solidFill>
              </a:rPr>
              <a:t>Πάτησε το «Συνέχεια»!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4122" y="5551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 smtClean="0">
                <a:solidFill>
                  <a:srgbClr val="FF0000"/>
                </a:solidFill>
              </a:rPr>
              <a:t>Δοκίμασε ξανά!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5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3243429"/>
            <a:ext cx="3420533" cy="3377506"/>
          </a:xfrm>
          <a:prstGeom prst="rect">
            <a:avLst/>
          </a:prstGeom>
        </p:spPr>
      </p:pic>
      <p:sp>
        <p:nvSpPr>
          <p:cNvPr id="15" name="Oval Callout 14"/>
          <p:cNvSpPr/>
          <p:nvPr/>
        </p:nvSpPr>
        <p:spPr>
          <a:xfrm>
            <a:off x="1" y="626534"/>
            <a:ext cx="5295900" cy="1468965"/>
          </a:xfrm>
          <a:prstGeom prst="wedgeEllipseCallout">
            <a:avLst>
              <a:gd name="adj1" fmla="val -32727"/>
              <a:gd name="adj2" fmla="val 13158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400" dirty="0" smtClean="0">
                <a:latin typeface="Arial"/>
                <a:cs typeface="Arial"/>
              </a:rPr>
              <a:t>Έτοιμοι να με προγραμματίσετε</a:t>
            </a:r>
            <a:r>
              <a:rPr lang="en-US" sz="3400" dirty="0" smtClean="0">
                <a:latin typeface="Arial"/>
                <a:cs typeface="Arial"/>
              </a:rPr>
              <a:t>;</a:t>
            </a:r>
            <a:endParaRPr lang="el-GR" sz="3400" dirty="0" smtClean="0">
              <a:latin typeface="Arial"/>
              <a:cs typeface="Arial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4762501" y="3243430"/>
            <a:ext cx="3619500" cy="2632438"/>
          </a:xfrm>
          <a:prstGeom prst="wedgeEllipseCallout">
            <a:avLst>
              <a:gd name="adj1" fmla="val -78695"/>
              <a:gd name="adj2" fmla="val 279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000" dirty="0" smtClean="0">
                <a:latin typeface="Arial"/>
                <a:cs typeface="Arial"/>
              </a:rPr>
              <a:t>Πάμε για τα Πάζλ</a:t>
            </a:r>
          </a:p>
          <a:p>
            <a:pPr algn="ctr"/>
            <a:r>
              <a:rPr lang="en-US" sz="4000" dirty="0" smtClean="0">
                <a:latin typeface="Arial"/>
                <a:cs typeface="Arial"/>
              </a:rPr>
              <a:t>1-4</a:t>
            </a:r>
            <a:r>
              <a:rPr lang="el-GR" sz="4000" dirty="0" smtClean="0">
                <a:latin typeface="Arial"/>
                <a:cs typeface="Arial"/>
              </a:rPr>
              <a:t>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279886"/>
            <a:ext cx="3073401" cy="28028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675468"/>
            <a:ext cx="3674532" cy="3628310"/>
          </a:xfrm>
          <a:prstGeom prst="rect">
            <a:avLst/>
          </a:prstGeom>
        </p:spPr>
      </p:pic>
      <p:sp>
        <p:nvSpPr>
          <p:cNvPr id="15" name="Oval Callout 14"/>
          <p:cNvSpPr/>
          <p:nvPr/>
        </p:nvSpPr>
        <p:spPr>
          <a:xfrm>
            <a:off x="1947334" y="304801"/>
            <a:ext cx="6891867" cy="1845733"/>
          </a:xfrm>
          <a:prstGeom prst="wedgeEllipseCallout">
            <a:avLst>
              <a:gd name="adj1" fmla="val -34962"/>
              <a:gd name="adj2" fmla="val 8812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7200" dirty="0" smtClean="0">
                <a:latin typeface="Arial"/>
                <a:cs typeface="Arial"/>
              </a:rPr>
              <a:t>Καλημέρα!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8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51010" y="1996176"/>
            <a:ext cx="2462245" cy="2290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3" y="1025248"/>
            <a:ext cx="2720323" cy="18502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9344" y="5310660"/>
            <a:ext cx="944879" cy="95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8133" y="220133"/>
            <a:ext cx="792480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4800" dirty="0" smtClean="0">
                <a:latin typeface="Arial"/>
                <a:cs typeface="Arial"/>
              </a:rPr>
              <a:t>Απλή Επανάληψη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2642812" y="1073482"/>
            <a:ext cx="4028363" cy="1389433"/>
          </a:xfrm>
          <a:prstGeom prst="wedgeRoundRectCallout">
            <a:avLst>
              <a:gd name="adj1" fmla="val 57830"/>
              <a:gd name="adj2" fmla="val 6991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 smtClean="0">
                <a:latin typeface="Arial" pitchFamily="34" charset="0"/>
                <a:cs typeface="Arial" pitchFamily="34" charset="0"/>
              </a:rPr>
              <a:t>Πόσες κινήσεις θέλεις για το πιο κάτω παζλ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;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54223" y="5310660"/>
            <a:ext cx="944879" cy="95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99102" y="5310660"/>
            <a:ext cx="944879" cy="95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43981" y="5310660"/>
            <a:ext cx="944879" cy="95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88860" y="5310660"/>
            <a:ext cx="944879" cy="95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33739" y="5310660"/>
            <a:ext cx="944879" cy="95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078618" y="5310660"/>
            <a:ext cx="944879" cy="95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23497" y="5310660"/>
            <a:ext cx="944879" cy="95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968376" y="5310660"/>
            <a:ext cx="944879" cy="956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ular Callout 26"/>
          <p:cNvSpPr/>
          <p:nvPr/>
        </p:nvSpPr>
        <p:spPr>
          <a:xfrm>
            <a:off x="409344" y="3487031"/>
            <a:ext cx="6041668" cy="1722207"/>
          </a:xfrm>
          <a:prstGeom prst="wedgeRoundRectCallout">
            <a:avLst>
              <a:gd name="adj1" fmla="val 53502"/>
              <a:gd name="adj2" fmla="val -8413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200" dirty="0" smtClean="0">
                <a:latin typeface="Arial" charset="0"/>
                <a:ea typeface="Arial" charset="0"/>
                <a:cs typeface="Arial" charset="0"/>
              </a:rPr>
              <a:t>Αν χρειάζονταν 100 κινήσεις θα χρησιμοποιούσες 100 εντολές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;</a:t>
            </a:r>
            <a:r>
              <a:rPr lang="el-GR" sz="3200" dirty="0" smtClean="0">
                <a:latin typeface="Arial" charset="0"/>
                <a:ea typeface="Arial" charset="0"/>
                <a:cs typeface="Arial" charset="0"/>
              </a:rPr>
              <a:t> Αυτό είναι σπάταλο!</a:t>
            </a:r>
            <a:endParaRPr lang="en-US" sz="32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4689" y="5383696"/>
            <a:ext cx="730634" cy="8216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464" y="5409096"/>
            <a:ext cx="651669" cy="7602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89100" y="6266917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630112" y="626005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82472" y="6266917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533900" y="626005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4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86400" y="626005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451010" y="6260051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6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327900" y="6254217"/>
            <a:ext cx="64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7!</a:t>
            </a:r>
            <a:endParaRPr lang="en-US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5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72656 2.59259E-6 " pathEditMode="relative" rAng="0" ptsTypes="AA">
                                      <p:cBhvr>
                                        <p:cTn id="27" dur="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8133" y="220133"/>
            <a:ext cx="79248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5400" dirty="0" smtClean="0">
                <a:latin typeface="Arial"/>
                <a:cs typeface="Arial"/>
              </a:rPr>
              <a:t>Απλή Επανάληψη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17" y="1402359"/>
            <a:ext cx="7653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600" dirty="0" smtClean="0">
                <a:latin typeface="Arial"/>
                <a:cs typeface="Arial"/>
              </a:rPr>
              <a:t>Τι πρόγραμμα θα γράφατε για το πιο κάτω παζλ</a:t>
            </a:r>
            <a:r>
              <a:rPr lang="en-US" sz="3600" dirty="0" smtClean="0">
                <a:latin typeface="Arial"/>
                <a:cs typeface="Arial"/>
              </a:rPr>
              <a:t>;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1599" y="2746424"/>
            <a:ext cx="340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Σωστό, αλλά μεγάλο (6 εντολές)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…</a:t>
            </a:r>
            <a:r>
              <a:rPr lang="el-GR" sz="2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  <a:sym typeface="Wingdings" pitchFamily="2" charset="2"/>
              </a:rPr>
              <a:t>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33" y="2602688"/>
            <a:ext cx="3742267" cy="4038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1599" y="3577421"/>
            <a:ext cx="2895075" cy="2785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9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8133" y="220133"/>
            <a:ext cx="79248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5400" dirty="0" smtClean="0">
                <a:latin typeface="Arial"/>
                <a:cs typeface="Arial"/>
              </a:rPr>
              <a:t>Απλή Επανάληψη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599" y="3704300"/>
            <a:ext cx="3654941" cy="22923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9517" y="1402359"/>
            <a:ext cx="7653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600" dirty="0" smtClean="0">
                <a:latin typeface="Arial"/>
                <a:cs typeface="Arial"/>
              </a:rPr>
              <a:t>Μια καλύτερη έκδοση της προηγούμενης λύσης!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1599" y="2773207"/>
            <a:ext cx="3142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 smtClean="0">
                <a:solidFill>
                  <a:srgbClr val="008000"/>
                </a:solidFill>
                <a:latin typeface="Arial"/>
                <a:cs typeface="Arial"/>
              </a:rPr>
              <a:t>Σωστό</a:t>
            </a:r>
            <a:r>
              <a:rPr lang="en-US" sz="2400" b="1" dirty="0" smtClean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lang="el-GR" sz="2400" b="1" dirty="0" smtClean="0">
                <a:solidFill>
                  <a:srgbClr val="008000"/>
                </a:solidFill>
                <a:latin typeface="Arial"/>
                <a:cs typeface="Arial"/>
              </a:rPr>
              <a:t>και μικρό</a:t>
            </a:r>
          </a:p>
          <a:p>
            <a:pPr algn="ctr"/>
            <a:r>
              <a:rPr lang="el-GR" sz="2400" b="1" dirty="0" smtClean="0">
                <a:solidFill>
                  <a:srgbClr val="008000"/>
                </a:solidFill>
                <a:latin typeface="Arial"/>
                <a:cs typeface="Arial"/>
              </a:rPr>
              <a:t>(3 εντολές)!</a:t>
            </a:r>
            <a:r>
              <a:rPr lang="en-US" sz="2400" b="1" dirty="0" smtClean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Arial"/>
                <a:cs typeface="Arial"/>
                <a:sym typeface="Wingdings" pitchFamily="2" charset="2"/>
              </a:rPr>
              <a:t></a:t>
            </a:r>
            <a:endParaRPr lang="en-US" sz="2400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233" y="2602688"/>
            <a:ext cx="3742267" cy="4038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6578600" y="4419600"/>
            <a:ext cx="508000" cy="5461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60900" y="5809789"/>
            <a:ext cx="4245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latin typeface="Arial" pitchFamily="34" charset="0"/>
                <a:cs typeface="Arial" pitchFamily="34" charset="0"/>
              </a:rPr>
              <a:t>Εισάγετε με το πληκτρολόγιο τον αριθμό των επαναλήψεων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029200" y="4965700"/>
            <a:ext cx="1549400" cy="8440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4" y="219226"/>
            <a:ext cx="3420533" cy="337750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5257800" y="565665"/>
            <a:ext cx="3338351" cy="2632438"/>
          </a:xfrm>
          <a:prstGeom prst="wedgeEllipseCallout">
            <a:avLst>
              <a:gd name="adj1" fmla="val -85702"/>
              <a:gd name="adj2" fmla="val 239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000" dirty="0" smtClean="0">
                <a:latin typeface="Arial"/>
                <a:cs typeface="Arial"/>
              </a:rPr>
              <a:t>Πάμε</a:t>
            </a:r>
            <a:r>
              <a:rPr lang="en-US" sz="4000" dirty="0" smtClean="0">
                <a:latin typeface="Arial"/>
                <a:cs typeface="Arial"/>
              </a:rPr>
              <a:t> </a:t>
            </a:r>
            <a:r>
              <a:rPr lang="el-GR" sz="4000" dirty="0" smtClean="0">
                <a:latin typeface="Arial"/>
                <a:cs typeface="Arial"/>
              </a:rPr>
              <a:t>για τα </a:t>
            </a:r>
            <a:r>
              <a:rPr lang="el-GR" sz="4000" dirty="0" err="1" smtClean="0">
                <a:latin typeface="Arial"/>
                <a:cs typeface="Arial"/>
              </a:rPr>
              <a:t>Παζλ</a:t>
            </a:r>
            <a:r>
              <a:rPr lang="el-GR" sz="4000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5</a:t>
            </a:r>
            <a:r>
              <a:rPr lang="el-GR" sz="4000" dirty="0" smtClean="0">
                <a:latin typeface="Arial"/>
                <a:cs typeface="Arial"/>
              </a:rPr>
              <a:t>-7!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00967" y="3596732"/>
            <a:ext cx="3965611" cy="2883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0434" y="4539565"/>
            <a:ext cx="296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600" b="1" dirty="0" smtClean="0">
                <a:solidFill>
                  <a:srgbClr val="FF0000"/>
                </a:solidFill>
              </a:rPr>
              <a:t>Πάζλ 6</a:t>
            </a:r>
            <a:r>
              <a:rPr lang="en-US" sz="3600" b="1" dirty="0" smtClean="0">
                <a:solidFill>
                  <a:srgbClr val="FF0000"/>
                </a:solidFill>
              </a:rPr>
              <a:t>: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3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4" y="219226"/>
            <a:ext cx="3420533" cy="337750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5257800" y="565665"/>
            <a:ext cx="3338351" cy="2632438"/>
          </a:xfrm>
          <a:prstGeom prst="wedgeEllipseCallout">
            <a:avLst>
              <a:gd name="adj1" fmla="val -85702"/>
              <a:gd name="adj2" fmla="val 239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000" dirty="0" smtClean="0">
                <a:latin typeface="Arial"/>
                <a:cs typeface="Arial"/>
              </a:rPr>
              <a:t>Πάμε</a:t>
            </a:r>
            <a:r>
              <a:rPr lang="en-US" sz="4000" dirty="0" smtClean="0">
                <a:latin typeface="Arial"/>
                <a:cs typeface="Arial"/>
              </a:rPr>
              <a:t> </a:t>
            </a:r>
            <a:r>
              <a:rPr lang="el-GR" sz="4000" dirty="0" smtClean="0">
                <a:latin typeface="Arial"/>
                <a:cs typeface="Arial"/>
              </a:rPr>
              <a:t>για τα </a:t>
            </a:r>
            <a:r>
              <a:rPr lang="el-GR" sz="4000" dirty="0" err="1" smtClean="0">
                <a:latin typeface="Arial"/>
                <a:cs typeface="Arial"/>
              </a:rPr>
              <a:t>Παζλ</a:t>
            </a:r>
            <a:r>
              <a:rPr lang="el-GR" sz="4000" dirty="0" smtClean="0">
                <a:latin typeface="Arial"/>
                <a:cs typeface="Arial"/>
              </a:rPr>
              <a:t> 8-10!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4509" y="3861317"/>
            <a:ext cx="1774527" cy="177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99876" y="3848618"/>
            <a:ext cx="1665883" cy="177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799876" y="5623145"/>
            <a:ext cx="166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 smtClean="0">
                <a:solidFill>
                  <a:srgbClr val="FF0000"/>
                </a:solidFill>
              </a:rPr>
              <a:t>Κάρβουνο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4509" y="5641422"/>
            <a:ext cx="177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 smtClean="0">
                <a:solidFill>
                  <a:srgbClr val="FF0000"/>
                </a:solidFill>
              </a:rPr>
              <a:t>Σίδηρος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3672" y="3898679"/>
            <a:ext cx="1704940" cy="178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3672" y="5646517"/>
            <a:ext cx="170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 smtClean="0">
                <a:solidFill>
                  <a:srgbClr val="FF0000"/>
                </a:solidFill>
              </a:rPr>
              <a:t>Λάσπη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28949" y="3898679"/>
            <a:ext cx="1665288" cy="1742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689297" y="5678783"/>
            <a:ext cx="170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 smtClean="0">
                <a:solidFill>
                  <a:srgbClr val="FF0000"/>
                </a:solidFill>
              </a:rPr>
              <a:t>Ξύλο (Σημύδα)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3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8133" y="220133"/>
            <a:ext cx="79248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5400" dirty="0" smtClean="0">
                <a:latin typeface="Arial"/>
                <a:cs typeface="Arial"/>
              </a:rPr>
              <a:t>Μοτίβα</a:t>
            </a:r>
            <a:r>
              <a:rPr lang="en-US" sz="5400" dirty="0" smtClean="0">
                <a:latin typeface="Arial"/>
                <a:cs typeface="Arial"/>
              </a:rPr>
              <a:t> –</a:t>
            </a:r>
            <a:r>
              <a:rPr lang="el-GR" sz="5400" dirty="0" smtClean="0">
                <a:latin typeface="Arial"/>
                <a:cs typeface="Arial"/>
              </a:rPr>
              <a:t> Παζλ 8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782" y="5866215"/>
            <a:ext cx="765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600" dirty="0" smtClean="0">
                <a:latin typeface="Arial"/>
                <a:cs typeface="Arial"/>
              </a:rPr>
              <a:t>Παρατηρείτε κάποιο μοτίβο</a:t>
            </a:r>
            <a:r>
              <a:rPr lang="en-US" sz="3600" dirty="0" smtClean="0">
                <a:latin typeface="Arial"/>
                <a:cs typeface="Arial"/>
              </a:rPr>
              <a:t>;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70" y="2300324"/>
            <a:ext cx="3329361" cy="3320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2319148"/>
            <a:ext cx="2705100" cy="3302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9517" y="1402359"/>
            <a:ext cx="765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/>
                <a:cs typeface="Arial"/>
              </a:rPr>
              <a:t>H</a:t>
            </a:r>
            <a:r>
              <a:rPr lang="el-GR" sz="3600" dirty="0">
                <a:latin typeface="Arial"/>
                <a:cs typeface="Arial"/>
              </a:rPr>
              <a:t> </a:t>
            </a:r>
            <a:r>
              <a:rPr lang="el-GR" sz="3600" dirty="0" smtClean="0">
                <a:latin typeface="Arial"/>
                <a:cs typeface="Arial"/>
              </a:rPr>
              <a:t>πρώτη λύση με 9 μπλοκ </a:t>
            </a:r>
            <a:endParaRPr lang="en-US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7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61" y="2986231"/>
            <a:ext cx="3902539" cy="3272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133" y="220133"/>
            <a:ext cx="79248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5400" dirty="0" smtClean="0">
                <a:latin typeface="Arial"/>
                <a:cs typeface="Arial"/>
              </a:rPr>
              <a:t>Μοτίβα</a:t>
            </a:r>
            <a:r>
              <a:rPr lang="en-US" sz="5400" dirty="0" smtClean="0">
                <a:latin typeface="Arial"/>
                <a:cs typeface="Arial"/>
              </a:rPr>
              <a:t> –</a:t>
            </a:r>
            <a:r>
              <a:rPr lang="el-GR" sz="5400" dirty="0" smtClean="0">
                <a:latin typeface="Arial"/>
                <a:cs typeface="Arial"/>
              </a:rPr>
              <a:t> Παζλ 8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4701" y="1098635"/>
            <a:ext cx="7653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600" dirty="0" err="1" smtClean="0">
                <a:latin typeface="Arial"/>
                <a:cs typeface="Arial"/>
              </a:rPr>
              <a:t>Εμφωλιασμ</a:t>
            </a:r>
            <a:r>
              <a:rPr lang="el-GR" sz="3600" dirty="0" err="1" smtClean="0">
                <a:latin typeface="Arial"/>
                <a:cs typeface="Arial"/>
              </a:rPr>
              <a:t>έ</a:t>
            </a:r>
            <a:r>
              <a:rPr lang="el-GR" sz="3600" dirty="0" err="1" smtClean="0">
                <a:latin typeface="Arial"/>
                <a:cs typeface="Arial"/>
              </a:rPr>
              <a:t>νη</a:t>
            </a:r>
            <a:r>
              <a:rPr lang="el-GR" sz="3600" dirty="0" smtClean="0">
                <a:latin typeface="Arial"/>
                <a:cs typeface="Arial"/>
              </a:rPr>
              <a:t> Επαν</a:t>
            </a:r>
            <a:r>
              <a:rPr lang="el-GR" sz="3600" dirty="0" smtClean="0">
                <a:latin typeface="Arial"/>
                <a:cs typeface="Arial"/>
              </a:rPr>
              <a:t>ά</a:t>
            </a:r>
            <a:r>
              <a:rPr lang="el-GR" sz="3600" dirty="0" smtClean="0">
                <a:latin typeface="Arial"/>
                <a:cs typeface="Arial"/>
              </a:rPr>
              <a:t>ληψη</a:t>
            </a:r>
            <a:r>
              <a:rPr lang="en-US" sz="3600" dirty="0" smtClean="0">
                <a:latin typeface="Arial"/>
                <a:cs typeface="Arial"/>
              </a:rPr>
              <a:t>;</a:t>
            </a:r>
            <a:endParaRPr lang="el-GR" sz="3600" dirty="0" smtClean="0">
              <a:latin typeface="Arial"/>
              <a:cs typeface="Arial"/>
            </a:endParaRPr>
          </a:p>
          <a:p>
            <a:pPr algn="ctr"/>
            <a:r>
              <a:rPr lang="el-GR" sz="3600" dirty="0" smtClean="0">
                <a:latin typeface="Arial"/>
                <a:cs typeface="Arial"/>
              </a:rPr>
              <a:t>(Λύση με 7 μπλοκ!)</a:t>
            </a:r>
            <a:endParaRPr lang="el-GR" sz="3600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3" y="2986231"/>
            <a:ext cx="3607478" cy="355268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21058" y="5329645"/>
            <a:ext cx="127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091058" y="3953129"/>
            <a:ext cx="1" cy="13765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15640" y="3424191"/>
            <a:ext cx="4039780" cy="18941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01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8133" y="220133"/>
            <a:ext cx="79248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5400" dirty="0" smtClean="0">
                <a:latin typeface="Arial"/>
                <a:cs typeface="Arial"/>
              </a:rPr>
              <a:t>Πάζλ 9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96" y="2051607"/>
            <a:ext cx="3391530" cy="33915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13" y="2051607"/>
            <a:ext cx="3628845" cy="29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8133" y="220133"/>
            <a:ext cx="79248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5400" dirty="0" smtClean="0">
                <a:latin typeface="Arial"/>
                <a:cs typeface="Arial"/>
              </a:rPr>
              <a:t>Πάζλ10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969769"/>
            <a:ext cx="3915548" cy="3935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522" y="2103121"/>
            <a:ext cx="3944833" cy="31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8133" y="220133"/>
            <a:ext cx="79248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5400" dirty="0" smtClean="0">
                <a:latin typeface="Arial"/>
                <a:cs typeface="Arial"/>
              </a:rPr>
              <a:t>Συνθήκες «</a:t>
            </a:r>
            <a:r>
              <a:rPr lang="en-US" sz="5400" dirty="0" smtClean="0">
                <a:latin typeface="Arial"/>
                <a:cs typeface="Arial"/>
              </a:rPr>
              <a:t>A</a:t>
            </a:r>
            <a:r>
              <a:rPr lang="el-GR" sz="5400" dirty="0" smtClean="0">
                <a:latin typeface="Arial"/>
                <a:cs typeface="Arial"/>
              </a:rPr>
              <a:t>ν»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4701" y="1098635"/>
            <a:ext cx="7653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600" b="1" dirty="0" smtClean="0">
                <a:latin typeface="Arial"/>
                <a:cs typeface="Arial"/>
              </a:rPr>
              <a:t>Μας επιτρέπουν </a:t>
            </a:r>
            <a:r>
              <a:rPr lang="el-GR" sz="3600" b="1" smtClean="0">
                <a:latin typeface="Arial"/>
                <a:cs typeface="Arial"/>
              </a:rPr>
              <a:t>να πάρουμε</a:t>
            </a:r>
          </a:p>
          <a:p>
            <a:pPr algn="ctr"/>
            <a:r>
              <a:rPr lang="el-GR" sz="3600" b="1" smtClean="0">
                <a:latin typeface="Arial"/>
                <a:cs typeface="Arial"/>
              </a:rPr>
              <a:t> </a:t>
            </a:r>
            <a:r>
              <a:rPr lang="el-GR" sz="3600" b="1" dirty="0" smtClean="0">
                <a:latin typeface="Arial"/>
                <a:cs typeface="Arial"/>
              </a:rPr>
              <a:t>μια απόφαση !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2758301"/>
            <a:ext cx="3757083" cy="991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4" y="2318474"/>
            <a:ext cx="4071506" cy="40422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3067" y="418253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>
                <a:latin typeface="Arial" charset="0"/>
                <a:ea typeface="Arial" charset="0"/>
                <a:cs typeface="Arial" charset="0"/>
              </a:rPr>
              <a:t>Δοκιμάστε να βάλετε το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l-GR" sz="2400" dirty="0" smtClean="0">
                <a:latin typeface="Arial" charset="0"/>
                <a:ea typeface="Arial" charset="0"/>
                <a:cs typeface="Arial" charset="0"/>
              </a:rPr>
              <a:t>«Αν» μέσα σε Επανάληψη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20387" y="4454893"/>
            <a:ext cx="2249479" cy="2221183"/>
          </a:xfrm>
          <a:prstGeom prst="rect">
            <a:avLst/>
          </a:prstGeom>
        </p:spPr>
      </p:pic>
      <p:sp>
        <p:nvSpPr>
          <p:cNvPr id="15" name="Oval Callout 14"/>
          <p:cNvSpPr/>
          <p:nvPr/>
        </p:nvSpPr>
        <p:spPr>
          <a:xfrm>
            <a:off x="70387" y="389466"/>
            <a:ext cx="8822267" cy="3877734"/>
          </a:xfrm>
          <a:prstGeom prst="wedgeEllipseCallout">
            <a:avLst>
              <a:gd name="adj1" fmla="val 37882"/>
              <a:gd name="adj2" fmla="val 554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800" dirty="0" smtClean="0">
                <a:latin typeface="Arial"/>
                <a:cs typeface="Arial"/>
              </a:rPr>
              <a:t>Ονομάζομαι </a:t>
            </a:r>
            <a:r>
              <a:rPr lang="el-GR" sz="4800" b="1" dirty="0" smtClean="0">
                <a:latin typeface="Arial"/>
                <a:cs typeface="Arial"/>
              </a:rPr>
              <a:t>Υπολογιστής* </a:t>
            </a:r>
            <a:r>
              <a:rPr lang="el-GR" sz="4800" dirty="0" smtClean="0">
                <a:latin typeface="Arial"/>
                <a:cs typeface="Arial"/>
              </a:rPr>
              <a:t>και είμαι ένας από τους </a:t>
            </a:r>
            <a:r>
              <a:rPr lang="el-GR" sz="4800" b="1" dirty="0" smtClean="0">
                <a:latin typeface="Arial"/>
                <a:cs typeface="Arial"/>
              </a:rPr>
              <a:t>καλύτερους</a:t>
            </a:r>
            <a:r>
              <a:rPr lang="el-GR" sz="4800" dirty="0" smtClean="0">
                <a:latin typeface="Arial"/>
                <a:cs typeface="Arial"/>
              </a:rPr>
              <a:t> φίλους του </a:t>
            </a:r>
            <a:r>
              <a:rPr lang="el-GR" sz="4800" b="1" dirty="0" smtClean="0">
                <a:latin typeface="Arial"/>
                <a:cs typeface="Arial"/>
              </a:rPr>
              <a:t>ανθρώπου</a:t>
            </a:r>
            <a:r>
              <a:rPr lang="el-GR" sz="4800" dirty="0" smtClean="0">
                <a:latin typeface="Arial"/>
                <a:cs typeface="Arial"/>
              </a:rPr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553921" y="4632867"/>
            <a:ext cx="586646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* </a:t>
            </a:r>
            <a:r>
              <a:rPr lang="el-GR" sz="3200" b="1" dirty="0" smtClean="0">
                <a:latin typeface="Arial"/>
                <a:cs typeface="Arial"/>
              </a:rPr>
              <a:t>Ηλεκτρονικός Υπολογιστής</a:t>
            </a:r>
          </a:p>
          <a:p>
            <a:pPr algn="ctr"/>
            <a:r>
              <a:rPr lang="el-GR" sz="3200" b="1" dirty="0" smtClean="0">
                <a:latin typeface="Arial"/>
                <a:cs typeface="Arial"/>
              </a:rPr>
              <a:t>ή Κομπιούτερ </a:t>
            </a:r>
          </a:p>
          <a:p>
            <a:pPr algn="ctr"/>
            <a:endParaRPr lang="el-GR" sz="2800" b="1" dirty="0" smtClean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4" y="1806726"/>
            <a:ext cx="3420533" cy="3377506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5726567" y="1806727"/>
            <a:ext cx="2963333" cy="2632438"/>
          </a:xfrm>
          <a:prstGeom prst="wedgeEllipseCallout">
            <a:avLst>
              <a:gd name="adj1" fmla="val -108870"/>
              <a:gd name="adj2" fmla="val -169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000" dirty="0" smtClean="0">
                <a:latin typeface="Arial"/>
                <a:cs typeface="Arial"/>
              </a:rPr>
              <a:t>Πάμε</a:t>
            </a:r>
            <a:r>
              <a:rPr lang="en-US" sz="4000" dirty="0" smtClean="0">
                <a:latin typeface="Arial"/>
                <a:cs typeface="Arial"/>
              </a:rPr>
              <a:t> </a:t>
            </a:r>
            <a:r>
              <a:rPr lang="el-GR" sz="4000" dirty="0" smtClean="0">
                <a:latin typeface="Arial"/>
                <a:cs typeface="Arial"/>
              </a:rPr>
              <a:t>για τα Παζλ 11-13!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3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8133" y="220133"/>
            <a:ext cx="79248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5400" dirty="0" smtClean="0">
                <a:latin typeface="Arial"/>
                <a:cs typeface="Arial"/>
              </a:rPr>
              <a:t>Πάζλ 11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89" y="1789611"/>
            <a:ext cx="3730080" cy="3730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499" y="1789611"/>
            <a:ext cx="3714434" cy="21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8133" y="220133"/>
            <a:ext cx="79248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5400" dirty="0" smtClean="0">
                <a:latin typeface="Arial"/>
                <a:cs typeface="Arial"/>
              </a:rPr>
              <a:t>Πάζλ 12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534" y="2246811"/>
            <a:ext cx="4104048" cy="2555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69" y="1522229"/>
            <a:ext cx="3984286" cy="400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8133" y="220133"/>
            <a:ext cx="79248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5400" dirty="0" smtClean="0">
                <a:latin typeface="Arial"/>
                <a:cs typeface="Arial"/>
              </a:rPr>
              <a:t>Πάζλ 13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1841862"/>
            <a:ext cx="3665083" cy="3665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686" y="2581505"/>
            <a:ext cx="3764703" cy="21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3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34" y="0"/>
            <a:ext cx="1829743" cy="1806727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1763486" y="266701"/>
            <a:ext cx="6926416" cy="1930400"/>
          </a:xfrm>
          <a:prstGeom prst="wedgeEllipseCallout">
            <a:avLst>
              <a:gd name="adj1" fmla="val -51329"/>
              <a:gd name="adj2" fmla="val 4431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000" smtClean="0">
                <a:latin typeface="Arial"/>
                <a:cs typeface="Arial"/>
              </a:rPr>
              <a:t>Στο Παζλ 14 </a:t>
            </a:r>
            <a:r>
              <a:rPr lang="el-GR" sz="4000" dirty="0" smtClean="0">
                <a:latin typeface="Arial"/>
                <a:cs typeface="Arial"/>
              </a:rPr>
              <a:t>φτιάξετε ότι θέλετε με όλα όσα μάθατε!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234" y="2730500"/>
            <a:ext cx="41328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 smtClean="0">
                <a:latin typeface="Arial" pitchFamily="34" charset="0"/>
                <a:cs typeface="Arial" pitchFamily="34" charset="0"/>
              </a:rPr>
              <a:t>Ιδέες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:</a:t>
            </a:r>
            <a:endParaRPr lang="el-GR" sz="2800" b="1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l-GR" sz="2800" dirty="0" smtClean="0">
                <a:latin typeface="Arial" pitchFamily="34" charset="0"/>
                <a:cs typeface="Arial" pitchFamily="34" charset="0"/>
              </a:rPr>
              <a:t> Τον πρώτο χαρακτήρα του ονόματος σου</a:t>
            </a:r>
          </a:p>
          <a:p>
            <a:pPr>
              <a:buFont typeface="Arial" pitchFamily="34" charset="0"/>
              <a:buChar char="•"/>
            </a:pPr>
            <a:r>
              <a:rPr lang="el-GR" sz="2800" dirty="0" smtClean="0">
                <a:latin typeface="Arial" pitchFamily="34" charset="0"/>
                <a:cs typeface="Arial" pitchFamily="34" charset="0"/>
              </a:rPr>
              <a:t> Περίφραξη για τα πρόβατα</a:t>
            </a:r>
          </a:p>
          <a:p>
            <a:pPr>
              <a:buFont typeface="Arial" pitchFamily="34" charset="0"/>
              <a:buChar char="•"/>
            </a:pPr>
            <a:r>
              <a:rPr lang="el-GR" sz="2800" dirty="0" smtClean="0">
                <a:latin typeface="Arial" pitchFamily="34" charset="0"/>
                <a:cs typeface="Arial" pitchFamily="34" charset="0"/>
              </a:rPr>
              <a:t> Γήπεδο Ποδοσφαίρου!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3600" y="2643644"/>
            <a:ext cx="3729038" cy="374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3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28133" y="220133"/>
            <a:ext cx="792480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4800" dirty="0" smtClean="0">
                <a:latin typeface="Arial"/>
                <a:cs typeface="Arial"/>
              </a:rPr>
              <a:t>Πιστοποιητικό Συμμετοχής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8133" y="1270000"/>
            <a:ext cx="8043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itchFamily="34" charset="0"/>
                <a:cs typeface="Arial" pitchFamily="34" charset="0"/>
              </a:rPr>
              <a:t>Ολοκληρώστε τα παιχνίδια στο σπίτι ή με τη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l-GR" sz="2800" dirty="0" smtClean="0">
                <a:latin typeface="Arial" pitchFamily="34" charset="0"/>
                <a:cs typeface="Arial" pitchFamily="34" charset="0"/>
              </a:rPr>
              <a:t>το δασκάλα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/o</a:t>
            </a:r>
            <a:r>
              <a:rPr lang="el-GR" sz="2800" dirty="0" smtClean="0">
                <a:latin typeface="Arial" pitchFamily="34" charset="0"/>
                <a:cs typeface="Arial" pitchFamily="34" charset="0"/>
              </a:rPr>
              <a:t> σας και λάβετε το πιστοποιητικό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24107"/>
            <a:ext cx="6303963" cy="424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2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28133" y="220133"/>
            <a:ext cx="7924800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4800" dirty="0" smtClean="0">
                <a:latin typeface="Arial"/>
                <a:cs typeface="Arial"/>
              </a:rPr>
              <a:t>Άλλα Παιχνίδια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8133" y="105113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dirty="0" smtClean="0">
                <a:latin typeface="Arial" pitchFamily="34" charset="0"/>
                <a:cs typeface="Arial" pitchFamily="34" charset="0"/>
              </a:rPr>
              <a:t>Δοκιμάστε και τα υπόλοιπα παιχνίδια στο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code.org </a:t>
            </a:r>
            <a:r>
              <a:rPr lang="el-GR" sz="3200" dirty="0" smtClean="0">
                <a:latin typeface="Arial" pitchFamily="34" charset="0"/>
                <a:cs typeface="Arial" pitchFamily="34" charset="0"/>
              </a:rPr>
              <a:t>!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2166448"/>
            <a:ext cx="32385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1437" y="2166448"/>
            <a:ext cx="328612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0962" y="4367213"/>
            <a:ext cx="32766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151437" y="6091238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Infinity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3425" y="6122472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Angry Bird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3425" y="3928573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Star Wars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60962" y="3832807"/>
            <a:ext cx="32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Frozen (Anna &amp; Elsa)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3424" y="4297905"/>
            <a:ext cx="3286125" cy="182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032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280" y="-5224"/>
            <a:ext cx="1923863" cy="765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115" y="55735"/>
            <a:ext cx="2058737" cy="743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92201"/>
            <a:ext cx="7772400" cy="1803400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Arial" pitchFamily="34" charset="0"/>
                <a:cs typeface="Arial" pitchFamily="34" charset="0"/>
              </a:rPr>
              <a:t>H </a:t>
            </a:r>
            <a:r>
              <a:rPr lang="el-GR" sz="6000" dirty="0" smtClean="0">
                <a:latin typeface="Arial" pitchFamily="34" charset="0"/>
                <a:cs typeface="Arial" pitchFamily="34" charset="0"/>
              </a:rPr>
              <a:t>Ώρα του Κώδικα</a:t>
            </a:r>
            <a:endParaRPr lang="en-US" sz="6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1" y="3086101"/>
            <a:ext cx="5180262" cy="2693190"/>
          </a:xfrm>
        </p:spPr>
        <p:txBody>
          <a:bodyPr>
            <a:normAutofit fontScale="85000" lnSpcReduction="20000"/>
          </a:bodyPr>
          <a:lstStyle/>
          <a:p>
            <a:r>
              <a:rPr lang="el-GR" sz="3600" dirty="0" smtClean="0">
                <a:solidFill>
                  <a:schemeClr val="tx1"/>
                </a:solidFill>
                <a:latin typeface="Arial"/>
                <a:cs typeface="Arial"/>
              </a:rPr>
              <a:t>Δημήτρης Ζεϊναλιπούρ</a:t>
            </a:r>
          </a:p>
          <a:p>
            <a:endParaRPr lang="el-GR" sz="28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l-GR" sz="2800" dirty="0" smtClean="0">
                <a:solidFill>
                  <a:schemeClr val="tx1"/>
                </a:solidFill>
                <a:latin typeface="Arial"/>
                <a:cs typeface="Arial"/>
              </a:rPr>
              <a:t>Τμήμα Πληροφορικής</a:t>
            </a:r>
            <a:endParaRPr lang="el-GR" sz="28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l-GR" sz="2800" dirty="0">
                <a:latin typeface="Arial"/>
                <a:cs typeface="Arial"/>
              </a:rPr>
              <a:t>Πανεπιστήμιο </a:t>
            </a:r>
            <a:r>
              <a:rPr lang="el-GR" sz="2800" dirty="0" smtClean="0">
                <a:latin typeface="Arial"/>
                <a:cs typeface="Arial"/>
              </a:rPr>
              <a:t>Κύπρου</a:t>
            </a:r>
          </a:p>
          <a:p>
            <a:endParaRPr lang="el-GR" sz="2800" dirty="0">
              <a:latin typeface="Arial"/>
              <a:cs typeface="Arial"/>
            </a:endParaRPr>
          </a:p>
          <a:p>
            <a:pPr lvl="0"/>
            <a:r>
              <a:rPr lang="el-GR" sz="2800" dirty="0" smtClean="0">
                <a:latin typeface="Arial"/>
                <a:cs typeface="Arial"/>
              </a:rPr>
              <a:t>Συνοδευτικό Υλικό για </a:t>
            </a:r>
            <a:r>
              <a:rPr lang="en-US" sz="2800" u="sng" dirty="0" smtClean="0">
                <a:latin typeface="Arial"/>
                <a:cs typeface="Arial"/>
                <a:hlinkClick r:id="rId5"/>
              </a:rPr>
              <a:t>https://code.org/mc</a:t>
            </a:r>
            <a:endParaRPr lang="el-GR" sz="2800" u="sng" dirty="0" smtClean="0">
              <a:latin typeface="Arial"/>
              <a:cs typeface="Arial"/>
            </a:endParaRPr>
          </a:p>
          <a:p>
            <a:pPr lvl="0"/>
            <a:endParaRPr lang="el-GR" sz="2800" u="sng" dirty="0" smtClean="0">
              <a:latin typeface="Arial"/>
              <a:cs typeface="Arial"/>
            </a:endParaRPr>
          </a:p>
          <a:p>
            <a:pPr lvl="0"/>
            <a:endParaRPr lang="el-GR" sz="2800" u="sng" dirty="0">
              <a:latin typeface="Arial"/>
              <a:cs typeface="Arial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17" y="127879"/>
            <a:ext cx="1153584" cy="1153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4400" y="6110570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smtClean="0">
                <a:latin typeface="Arial"/>
                <a:cs typeface="Arial"/>
              </a:rPr>
              <a:t>10</a:t>
            </a:r>
            <a:r>
              <a:rPr lang="en-US" sz="2000" smtClean="0">
                <a:latin typeface="Arial"/>
                <a:cs typeface="Arial"/>
              </a:rPr>
              <a:t> </a:t>
            </a:r>
            <a:r>
              <a:rPr lang="el-GR" sz="2000" dirty="0">
                <a:latin typeface="Arial"/>
                <a:cs typeface="Arial"/>
              </a:rPr>
              <a:t>Δεκεμβρίου 2015, </a:t>
            </a:r>
            <a:r>
              <a:rPr lang="en-US" sz="2000" dirty="0">
                <a:latin typeface="Arial"/>
                <a:cs typeface="Arial"/>
              </a:rPr>
              <a:t>E</a:t>
            </a:r>
            <a:r>
              <a:rPr lang="el-GR" sz="2000" dirty="0">
                <a:latin typeface="Arial"/>
                <a:cs typeface="Arial"/>
              </a:rPr>
              <a:t>’ Δημοτικό Σχολείο </a:t>
            </a:r>
            <a:r>
              <a:rPr lang="el-GR" sz="2000" dirty="0" err="1">
                <a:latin typeface="Arial"/>
                <a:cs typeface="Arial"/>
              </a:rPr>
              <a:t>Αγλαντζιάς</a:t>
            </a:r>
            <a:r>
              <a:rPr lang="el-GR" sz="2000" dirty="0">
                <a:latin typeface="Arial"/>
                <a:cs typeface="Arial"/>
              </a:rPr>
              <a:t>, Λευκωσία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320" y="3570679"/>
            <a:ext cx="2075648" cy="1814121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3349" y="3600449"/>
            <a:ext cx="1847304" cy="183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71367" y="142354"/>
            <a:ext cx="2095910" cy="24598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8" y="3678557"/>
            <a:ext cx="2590802" cy="2880011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118533" y="172657"/>
            <a:ext cx="6846414" cy="3285068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000" dirty="0" smtClean="0">
                <a:solidFill>
                  <a:schemeClr val="tx1"/>
                </a:solidFill>
                <a:latin typeface="Arial"/>
                <a:cs typeface="Arial"/>
              </a:rPr>
              <a:t>Έρχομαι σε διάφορα </a:t>
            </a:r>
            <a:r>
              <a:rPr lang="el-GR" sz="4000" b="1" dirty="0" smtClean="0">
                <a:solidFill>
                  <a:schemeClr val="tx1"/>
                </a:solidFill>
                <a:latin typeface="Arial"/>
                <a:cs typeface="Arial"/>
              </a:rPr>
              <a:t>σχήματα</a:t>
            </a:r>
            <a:r>
              <a:rPr lang="el-GR" sz="4000" dirty="0" smtClean="0">
                <a:solidFill>
                  <a:schemeClr val="tx1"/>
                </a:solidFill>
                <a:latin typeface="Arial"/>
                <a:cs typeface="Arial"/>
              </a:rPr>
              <a:t> αλλά εσωτερικά είμαστε </a:t>
            </a:r>
            <a:r>
              <a:rPr lang="el-GR" sz="4000" b="1" dirty="0" smtClean="0">
                <a:solidFill>
                  <a:schemeClr val="tx1"/>
                </a:solidFill>
                <a:latin typeface="Arial"/>
                <a:cs typeface="Arial"/>
              </a:rPr>
              <a:t>όλοι ίδιοι</a:t>
            </a:r>
            <a:r>
              <a:rPr lang="el-GR" sz="4000" dirty="0" smtClean="0">
                <a:solidFill>
                  <a:schemeClr val="tx1"/>
                </a:solidFill>
                <a:latin typeface="Arial"/>
                <a:cs typeface="Arial"/>
              </a:rPr>
              <a:t>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98410" y="4598841"/>
            <a:ext cx="2106791" cy="1959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526" y="3125016"/>
            <a:ext cx="1753349" cy="16041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003" y="4741843"/>
            <a:ext cx="2454737" cy="20825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1875" y="2722543"/>
            <a:ext cx="2141568" cy="205740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4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8533" y="3335868"/>
            <a:ext cx="2794000" cy="3007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33" y="3704276"/>
            <a:ext cx="1507067" cy="1675299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0" y="287867"/>
            <a:ext cx="9143999" cy="3285068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 algn="ctr">
              <a:buFont typeface="Arial"/>
              <a:buChar char="•"/>
            </a:pPr>
            <a:r>
              <a:rPr lang="el-GR" sz="3200" b="1" dirty="0" smtClean="0">
                <a:solidFill>
                  <a:schemeClr val="tx1"/>
                </a:solidFill>
                <a:latin typeface="Arial"/>
                <a:cs typeface="Arial"/>
              </a:rPr>
              <a:t>Εκτελώ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 ότι με προστάξετε!</a:t>
            </a:r>
          </a:p>
          <a:p>
            <a:pPr marL="571500" indent="-571500" algn="ctr">
              <a:buFont typeface="Arial"/>
              <a:buChar char="•"/>
            </a:pPr>
            <a:r>
              <a:rPr lang="el-GR" sz="3200" b="1" dirty="0" smtClean="0">
                <a:solidFill>
                  <a:schemeClr val="tx1"/>
                </a:solidFill>
                <a:latin typeface="Arial"/>
                <a:cs typeface="Arial"/>
              </a:rPr>
              <a:t>Θυμάμαι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 ότι μου δώσετε!</a:t>
            </a:r>
          </a:p>
          <a:p>
            <a:pPr marL="571500" indent="-571500" algn="ctr">
              <a:buFont typeface="Arial"/>
              <a:buChar char="•"/>
            </a:pP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Δουλεύω </a:t>
            </a:r>
            <a:r>
              <a:rPr lang="el-GR" sz="3200" b="1" dirty="0" smtClean="0">
                <a:solidFill>
                  <a:schemeClr val="tx1"/>
                </a:solidFill>
                <a:latin typeface="Arial"/>
                <a:cs typeface="Arial"/>
              </a:rPr>
              <a:t>ομαδικά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 με τους υπόλοιπους υπολογιστές!</a:t>
            </a:r>
          </a:p>
          <a:p>
            <a:pPr marL="571500" indent="-571500" algn="ctr">
              <a:buFont typeface="Arial"/>
              <a:buChar char="•"/>
            </a:pP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Είμαι πολύ </a:t>
            </a:r>
            <a:r>
              <a:rPr lang="el-GR" sz="3200" b="1" dirty="0" smtClean="0">
                <a:solidFill>
                  <a:schemeClr val="tx1"/>
                </a:solidFill>
                <a:latin typeface="Arial"/>
                <a:cs typeface="Arial"/>
              </a:rPr>
              <a:t>γρήγορος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92612" y="3572935"/>
            <a:ext cx="2498391" cy="2323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861513"/>
            <a:ext cx="2073012" cy="224576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7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193" y="4656666"/>
            <a:ext cx="2933700" cy="2201333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2997201" y="571139"/>
            <a:ext cx="4472156" cy="2534278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Για αυτό </a:t>
            </a:r>
            <a:r>
              <a:rPr lang="en-US" sz="3200" dirty="0" smtClean="0">
                <a:solidFill>
                  <a:schemeClr val="tx1"/>
                </a:solidFill>
                <a:latin typeface="Arial"/>
                <a:cs typeface="Arial"/>
              </a:rPr>
              <a:t>o </a:t>
            </a:r>
            <a:r>
              <a:rPr lang="el-GR" sz="3200" dirty="0" smtClean="0">
                <a:solidFill>
                  <a:schemeClr val="tx1"/>
                </a:solidFill>
                <a:latin typeface="Arial"/>
                <a:cs typeface="Arial"/>
              </a:rPr>
              <a:t>άνθρωπος μας χρησιμοποιεί παντού!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50" y="3228545"/>
            <a:ext cx="2300217" cy="2048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00" y="3797300"/>
            <a:ext cx="2654300" cy="306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89" y="648957"/>
            <a:ext cx="2591104" cy="2579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113" y="3105417"/>
            <a:ext cx="2442102" cy="18221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357" y="150771"/>
            <a:ext cx="1674643" cy="17118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4167" y="3043766"/>
            <a:ext cx="2395026" cy="18838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2348" y="1885323"/>
            <a:ext cx="1841652" cy="12200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467" y="4927601"/>
            <a:ext cx="1799068" cy="16383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8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6" y="3970976"/>
            <a:ext cx="3009900" cy="2705100"/>
          </a:xfrm>
          <a:prstGeom prst="rect">
            <a:avLst/>
          </a:prstGeom>
        </p:spPr>
      </p:pic>
      <p:sp>
        <p:nvSpPr>
          <p:cNvPr id="15" name="Oval Callout 14"/>
          <p:cNvSpPr/>
          <p:nvPr/>
        </p:nvSpPr>
        <p:spPr>
          <a:xfrm>
            <a:off x="198966" y="626533"/>
            <a:ext cx="8945034" cy="2658533"/>
          </a:xfrm>
          <a:prstGeom prst="wedgeEllipseCallout">
            <a:avLst>
              <a:gd name="adj1" fmla="val -30358"/>
              <a:gd name="adj2" fmla="val 9002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400" dirty="0" smtClean="0">
                <a:latin typeface="Arial" charset="0"/>
                <a:ea typeface="Arial" charset="0"/>
                <a:cs typeface="Arial" charset="0"/>
              </a:rPr>
              <a:t>Το μόνο</a:t>
            </a:r>
            <a:r>
              <a:rPr lang="en-US" sz="4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l-GR" sz="4400" dirty="0" smtClean="0">
                <a:latin typeface="Arial" charset="0"/>
                <a:ea typeface="Arial" charset="0"/>
                <a:cs typeface="Arial" charset="0"/>
              </a:rPr>
              <a:t>πρόβλημα είναι ότι </a:t>
            </a:r>
            <a:r>
              <a:rPr lang="el-GR" sz="4400" b="1" dirty="0" smtClean="0">
                <a:latin typeface="Arial" charset="0"/>
                <a:ea typeface="Arial" charset="0"/>
                <a:cs typeface="Arial" charset="0"/>
              </a:rPr>
              <a:t>ΔΕΝ σκεφτόμαστε</a:t>
            </a:r>
            <a:r>
              <a:rPr lang="el-GR" sz="4400" dirty="0" smtClean="0">
                <a:latin typeface="Arial" charset="0"/>
                <a:ea typeface="Arial" charset="0"/>
                <a:cs typeface="Arial" charset="0"/>
              </a:rPr>
              <a:t> μόνοι μας.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40400" y="3572935"/>
            <a:ext cx="3052234" cy="2705100"/>
          </a:xfrm>
          <a:prstGeom prst="rect">
            <a:avLst/>
          </a:prstGeom>
        </p:spPr>
      </p:pic>
      <p:sp>
        <p:nvSpPr>
          <p:cNvPr id="15" name="Oval Callout 14"/>
          <p:cNvSpPr/>
          <p:nvPr/>
        </p:nvSpPr>
        <p:spPr>
          <a:xfrm>
            <a:off x="609600" y="626533"/>
            <a:ext cx="8314267" cy="1754832"/>
          </a:xfrm>
          <a:prstGeom prst="wedgeEllipseCallout">
            <a:avLst>
              <a:gd name="adj1" fmla="val 22887"/>
              <a:gd name="adj2" fmla="val 13877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3200" dirty="0" smtClean="0">
                <a:latin typeface="Arial"/>
                <a:cs typeface="Arial"/>
              </a:rPr>
              <a:t>Πρέπει να μας δώσετε εσείς τις </a:t>
            </a:r>
            <a:r>
              <a:rPr lang="el-GR" sz="3200" b="1" dirty="0" smtClean="0">
                <a:latin typeface="Arial"/>
                <a:cs typeface="Arial"/>
              </a:rPr>
              <a:t>οδηγίες </a:t>
            </a:r>
            <a:r>
              <a:rPr lang="el-GR" sz="3200" dirty="0" smtClean="0">
                <a:latin typeface="Arial"/>
                <a:cs typeface="Arial"/>
              </a:rPr>
              <a:t>για να λειτουργήσουμε. 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l-GR" dirty="0" smtClean="0">
              <a:latin typeface="Arial"/>
              <a:cs typeface="Arial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78367" y="2982255"/>
            <a:ext cx="4442527" cy="2389046"/>
          </a:xfrm>
          <a:prstGeom prst="wedgeEllipseCallout">
            <a:avLst>
              <a:gd name="adj1" fmla="val 83027"/>
              <a:gd name="adj2" fmla="val 1884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800" dirty="0" smtClean="0">
                <a:latin typeface="Arial"/>
                <a:cs typeface="Arial"/>
              </a:rPr>
              <a:t>Οι οδηγίες αυτές ονομάζονται </a:t>
            </a:r>
            <a:r>
              <a:rPr lang="el-GR" sz="2800" b="1" dirty="0" smtClean="0">
                <a:latin typeface="Arial"/>
                <a:cs typeface="Arial"/>
              </a:rPr>
              <a:t>προγράμματα</a:t>
            </a:r>
            <a:r>
              <a:rPr lang="en-US" sz="2800" b="1" dirty="0" smtClean="0">
                <a:latin typeface="Arial"/>
                <a:cs typeface="Arial"/>
              </a:rPr>
              <a:t> </a:t>
            </a:r>
            <a:r>
              <a:rPr lang="el-GR" sz="2800" b="1" dirty="0" smtClean="0">
                <a:latin typeface="Arial"/>
                <a:cs typeface="Arial"/>
              </a:rPr>
              <a:t>ή κώδικας!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5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8253" y="1716745"/>
            <a:ext cx="2334147" cy="3712380"/>
          </a:xfrm>
          <a:prstGeom prst="rect">
            <a:avLst/>
          </a:prstGeom>
        </p:spPr>
      </p:pic>
      <p:sp>
        <p:nvSpPr>
          <p:cNvPr id="15" name="Oval Callout 14"/>
          <p:cNvSpPr/>
          <p:nvPr/>
        </p:nvSpPr>
        <p:spPr>
          <a:xfrm>
            <a:off x="2161799" y="203200"/>
            <a:ext cx="6491134" cy="2013910"/>
          </a:xfrm>
          <a:prstGeom prst="wedgeEllipseCallout">
            <a:avLst>
              <a:gd name="adj1" fmla="val -52312"/>
              <a:gd name="adj2" fmla="val 934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800" b="1" dirty="0" smtClean="0">
                <a:latin typeface="Arial"/>
                <a:cs typeface="Arial"/>
              </a:rPr>
              <a:t>Κώδικας</a:t>
            </a:r>
            <a:r>
              <a:rPr lang="en-US" sz="4800" b="1" dirty="0" smtClean="0">
                <a:latin typeface="Arial"/>
                <a:cs typeface="Arial"/>
              </a:rPr>
              <a:t>; </a:t>
            </a:r>
            <a:r>
              <a:rPr lang="el-GR" sz="4800" b="1" dirty="0" smtClean="0">
                <a:latin typeface="Arial"/>
                <a:cs typeface="Arial"/>
              </a:rPr>
              <a:t>Προγράμματα</a:t>
            </a:r>
            <a:r>
              <a:rPr lang="en-US" sz="4800" dirty="0" smtClean="0">
                <a:latin typeface="Arial"/>
                <a:cs typeface="Arial"/>
              </a:rPr>
              <a:t>;</a:t>
            </a:r>
            <a:endParaRPr lang="el-GR" sz="4800" dirty="0" smtClean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91333" y="4588933"/>
            <a:ext cx="2117199" cy="1969408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3207312" y="2423396"/>
            <a:ext cx="5581088" cy="2437436"/>
          </a:xfrm>
          <a:prstGeom prst="wedgeEllipseCallout">
            <a:avLst>
              <a:gd name="adj1" fmla="val 21688"/>
              <a:gd name="adj2" fmla="val 697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4000" dirty="0" smtClean="0">
                <a:latin typeface="Arial"/>
                <a:cs typeface="Arial"/>
              </a:rPr>
              <a:t>Ναι! μια σειρά </a:t>
            </a:r>
            <a:r>
              <a:rPr lang="el-GR" sz="4000" b="1" dirty="0" smtClean="0">
                <a:latin typeface="Arial"/>
                <a:cs typeface="Arial"/>
              </a:rPr>
              <a:t>εντολών</a:t>
            </a:r>
            <a:r>
              <a:rPr lang="el-GR" sz="4000" dirty="0">
                <a:latin typeface="Arial"/>
                <a:cs typeface="Arial"/>
              </a:rPr>
              <a:t>.</a:t>
            </a:r>
            <a:r>
              <a:rPr lang="el-GR" sz="4000" dirty="0" smtClean="0">
                <a:latin typeface="Arial"/>
                <a:cs typeface="Arial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B7C5F-D664-704E-90C4-5D1B6A768A4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3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634</Words>
  <Application>Microsoft Macintosh PowerPoint</Application>
  <PresentationFormat>On-screen Show (4:3)</PresentationFormat>
  <Paragraphs>229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Wingdings</vt:lpstr>
      <vt:lpstr>Arial</vt:lpstr>
      <vt:lpstr>Office Theme</vt:lpstr>
      <vt:lpstr>H Ώρα του Κώδικα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 Ώρα του Κώδικα</vt:lpstr>
    </vt:vector>
  </TitlesOfParts>
  <Manager>Δημήτρης Ζεϊναλιπούρ</Manager>
  <Company>Πανεπιστήμιο Κύπρου</Company>
  <LinksUpToDate>false</LinksUpToDate>
  <SharedDoc>false</SharedDoc>
  <HyperlinkBase>http://www.cs.ucy.ac.cy/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Διασκεδάζω Προγραμματίζοντας στο code.org</dc:title>
  <dc:subject>Διασκεδάζω Προγραμματίζοντας στο code.org</dc:subject>
  <dc:creator>Δημήτρης Ζεϊναλιπούρ</dc:creator>
  <cp:keywords/>
  <dc:description/>
  <cp:lastModifiedBy>Microsoft Office User</cp:lastModifiedBy>
  <cp:revision>116</cp:revision>
  <dcterms:created xsi:type="dcterms:W3CDTF">2014-12-08T21:22:36Z</dcterms:created>
  <dcterms:modified xsi:type="dcterms:W3CDTF">2015-12-11T11:10:28Z</dcterms:modified>
  <cp:category/>
</cp:coreProperties>
</file>